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540" r:id="rId4"/>
    <p:sldId id="545" r:id="rId5"/>
    <p:sldId id="561" r:id="rId6"/>
    <p:sldId id="458" r:id="rId7"/>
    <p:sldId id="562" r:id="rId8"/>
    <p:sldId id="564" r:id="rId9"/>
    <p:sldId id="554" r:id="rId10"/>
    <p:sldId id="555" r:id="rId11"/>
    <p:sldId id="556" r:id="rId12"/>
    <p:sldId id="559" r:id="rId13"/>
    <p:sldId id="560" r:id="rId14"/>
    <p:sldId id="547" r:id="rId15"/>
    <p:sldId id="550" r:id="rId16"/>
    <p:sldId id="548" r:id="rId17"/>
    <p:sldId id="549" r:id="rId18"/>
    <p:sldId id="535" r:id="rId19"/>
    <p:sldId id="551" r:id="rId20"/>
    <p:sldId id="566" r:id="rId21"/>
    <p:sldId id="565" r:id="rId22"/>
    <p:sldId id="568" r:id="rId23"/>
    <p:sldId id="569" r:id="rId24"/>
    <p:sldId id="567" r:id="rId25"/>
    <p:sldId id="264" r:id="rId26"/>
  </p:sldIdLst>
  <p:sldSz cx="12192000" cy="6858000"/>
  <p:notesSz cx="68199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6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2714" autoAdjust="0"/>
  </p:normalViewPr>
  <p:slideViewPr>
    <p:cSldViewPr snapToGrid="0">
      <p:cViewPr varScale="1">
        <p:scale>
          <a:sx n="77" d="100"/>
          <a:sy n="77" d="100"/>
        </p:scale>
        <p:origin x="-11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2226" y="-96"/>
      </p:cViewPr>
      <p:guideLst>
        <p:guide orient="horz" pos="3128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07546A-EB9A-4C50-96D6-5FDC631EC080}" type="datetimeFigureOut">
              <a:rPr lang="el-GR"/>
              <a:pPr>
                <a:defRPr/>
              </a:pPr>
              <a:t>6/7/2018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6A5A33-DA8B-4706-8492-F8DDA896D4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05983D-6137-4DB9-A8A9-AFED7BAFBAC2}" type="datetimeFigureOut">
              <a:rPr lang="en-US"/>
              <a:pPr>
                <a:defRPr/>
              </a:pPr>
              <a:t>7/6/2018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79963"/>
            <a:ext cx="54546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C503C-C934-4BE1-B02F-3D2F1FD17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FBB2E4-70B3-4C58-836D-E0794563C07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C177F-4FA0-4238-996A-E5D69EA2B86E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B09F0-BE70-4BEE-99A6-6771EB1C1A9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639B0-9C43-4B12-A8C6-9E99FBEB751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33A45-F418-43B4-8D6D-5F9BE6BA8C8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62388" y="9090025"/>
            <a:ext cx="2955925" cy="479425"/>
          </a:xfr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44FC75-8D48-4D27-B752-66809476C14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E58F8-5F5B-498E-8F4F-E5B9DC481D5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10000 h 10000"/>
              </a:gdLst>
              <a:ahLst/>
              <a:cxnLst/>
              <a:rect l="T0" t="T1" r="T2" b="T3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0 w 10002"/>
                <a:gd name="T1" fmla="*/ 0 h 10000"/>
                <a:gd name="T2" fmla="*/ 10002 w 10002"/>
                <a:gd name="T3" fmla="*/ 10000 h 10000"/>
              </a:gdLst>
              <a:ahLst/>
              <a:cxnLst/>
              <a:rect l="T0" t="T1" r="T2" b="T3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EE6D78-1EB3-4385-A9B4-ECBB30497061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CDF831-F473-4A36-BDAA-D61D3C4B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F594-B8D4-4C79-B4FD-6EA155BDB266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9294-A14E-463C-96BD-D61055A64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1E99-A4D2-4294-800F-758A1E708CD4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C291-6D90-4522-B424-978FD759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7112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fontScale="8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947A46F-3623-4096-8987-18C892654D29}" type="slidenum">
              <a:rPr lang="en-US" sz="1400" b="1" smtClean="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7275"/>
          </a:xfrm>
        </p:spPr>
        <p:txBody>
          <a:bodyPr>
            <a:normAutofit/>
          </a:bodyPr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9275"/>
            <a:ext cx="9601200" cy="4048125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A4A1-DE1B-4C1C-AC48-26212B9B3188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4CBD-648F-4996-98F0-2174E02C9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8151813" y="1685925"/>
            <a:ext cx="3275012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/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3CF24C-BC5C-4399-A86C-C46809509E02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004D04-9BE6-4B18-82F0-EA68D99F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40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2000" baseline="0">
                <a:solidFill>
                  <a:schemeClr val="tx2"/>
                </a:solidFill>
              </a:defRPr>
            </a:lvl4pPr>
            <a:lvl5pPr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E967-9CF2-4E94-8185-7F8F57F0B8B7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E264-CDB6-49C0-86A8-3F8887ED4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3971-4742-4CB8-8ECC-FED683C2087B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5ACC-CF4E-4129-A88C-DD0A63FEC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92B2-ABB1-4B87-AFB3-28963ED96661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6BB8-DBEB-4798-8340-7A7593BBF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E76-EF50-4320-A5C8-CD0336A4F2C4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102-EAFC-4F00-88EB-5E3619FA9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66800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866900"/>
            <a:ext cx="3855720" cy="400050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E0662A-511E-4619-BC7C-88C734343F18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B82BD5-0168-4921-9FA7-A50160AC5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057275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866900"/>
            <a:ext cx="3855720" cy="400050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7FCAA5-7E09-49D1-8D18-E50734227346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2BE278-640C-4D3F-AA1F-6CFCB117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6298C-5B44-462C-BCB6-7D1CB06224D5}" type="datetimeFigureOut">
              <a:rPr lang="en-US"/>
              <a:pPr>
                <a:defRPr/>
              </a:pPr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116CC1-3D3B-4AA5-84AD-071B6862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63" r:id="rId8"/>
    <p:sldLayoutId id="2147483664" r:id="rId9"/>
    <p:sldLayoutId id="2147483655" r:id="rId10"/>
    <p:sldLayoutId id="2147483654" r:id="rId11"/>
    <p:sldLayoutId id="2147483665" r:id="rId12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400" kern="12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382588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400" i="1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382588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382588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382588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cnet.eetaa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2"/>
          <p:cNvSpPr txBox="1">
            <a:spLocks/>
          </p:cNvSpPr>
          <p:nvPr/>
        </p:nvSpPr>
        <p:spPr bwMode="auto">
          <a:xfrm>
            <a:off x="2500313" y="3100388"/>
            <a:ext cx="823436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lnSpc>
                <a:spcPct val="112000"/>
              </a:lnSpc>
            </a:pPr>
            <a:r>
              <a:rPr lang="el-GR" sz="2800">
                <a:solidFill>
                  <a:schemeClr val="tx2"/>
                </a:solidFill>
                <a:latin typeface="Calibri" pitchFamily="34" charset="0"/>
              </a:rPr>
              <a:t>Πλατφόρμα Επικοινωνίας - 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Tecnet</a:t>
            </a:r>
            <a:br>
              <a:rPr lang="en-US" sz="280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1600">
                <a:solidFill>
                  <a:schemeClr val="tx2"/>
                </a:solidFill>
                <a:latin typeface="Calibri" pitchFamily="34" charset="0"/>
              </a:rPr>
              <a:t>Λειτουργία Δικτύου Οριζόντιας Υποστήριξης Δήμων και Φορέων τους, </a:t>
            </a:r>
          </a:p>
          <a:p>
            <a:pPr algn="r" defTabSz="914400">
              <a:lnSpc>
                <a:spcPct val="112000"/>
              </a:lnSpc>
            </a:pPr>
            <a:r>
              <a:rPr lang="el-GR" sz="1600">
                <a:solidFill>
                  <a:schemeClr val="tx2"/>
                </a:solidFill>
                <a:latin typeface="Calibri" pitchFamily="34" charset="0"/>
              </a:rPr>
              <a:t>ως Δυνητικών Δικαιούχων του τομέα Περιβάλλοντος του ΕΠ ΥΜΕΠΕΡΑΑ 2014-2020</a:t>
            </a:r>
            <a:r>
              <a:rPr lang="el-GR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>
                <a:solidFill>
                  <a:schemeClr val="tx2"/>
                </a:solidFill>
                <a:latin typeface="Calibri" pitchFamily="34" charset="0"/>
              </a:rPr>
            </a:br>
            <a:r>
              <a:rPr lang="el-GR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1400">
                <a:solidFill>
                  <a:schemeClr val="tx2"/>
                </a:solidFill>
                <a:latin typeface="Calibri" pitchFamily="34" charset="0"/>
              </a:rPr>
              <a:t> </a:t>
            </a:r>
            <a:br>
              <a:rPr lang="el-GR" sz="140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Κ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.</a:t>
            </a: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 Τσιμπάνης</a:t>
            </a:r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l-GR" sz="2000">
                <a:solidFill>
                  <a:schemeClr val="tx2"/>
                </a:solidFill>
                <a:latin typeface="Calibri" pitchFamily="34" charset="0"/>
              </a:rPr>
              <a:t>Α. Διαμαντίδης</a:t>
            </a:r>
            <a:r>
              <a:rPr lang="el-GR" sz="24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 sz="2400">
                <a:solidFill>
                  <a:schemeClr val="tx2"/>
                </a:solidFill>
                <a:latin typeface="Calibri" pitchFamily="34" charset="0"/>
              </a:rPr>
            </a:br>
            <a:r>
              <a:rPr lang="el-GR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l-GR" sz="1400">
                <a:solidFill>
                  <a:schemeClr val="tx2"/>
                </a:solidFill>
                <a:latin typeface="Calibri" pitchFamily="34" charset="0"/>
              </a:rPr>
              <a:t>Υπηρεσίες Τηλεκπαίδευσης, Τηλεσυνεργασίας ΕΚΠΑ</a:t>
            </a: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 / GUnet</a:t>
            </a:r>
            <a:endParaRPr lang="el-GR" sz="16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386" name="Picture 2" descr="C:\Users\Costas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6038"/>
            <a:ext cx="4214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Εικόνα 3" descr="Περιγραφή: ΕΣΠ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5911850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Εικόνα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5902325"/>
            <a:ext cx="9731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98663" y="5702300"/>
            <a:ext cx="4303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endParaRPr lang="el-GR">
              <a:solidFill>
                <a:srgbClr val="79766F"/>
              </a:solidFill>
            </a:endParaRPr>
          </a:p>
          <a:p>
            <a:pPr defTabSz="914400"/>
            <a:r>
              <a:rPr lang="el-GR" sz="1000"/>
              <a:t>Με τη συγχρηματοδότηση της Ελλάδας και της Ευρωπαϊκής Ένωσης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950" y="4656138"/>
            <a:ext cx="15732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983788" cy="1057275"/>
          </a:xfrm>
        </p:spPr>
        <p:txBody>
          <a:bodyPr/>
          <a:lstStyle/>
          <a:p>
            <a:r>
              <a:rPr lang="el-GR" sz="3600" smtClean="0"/>
              <a:t>Δ2 - Υποστήριξη επικοινωνίας και ενημέρωσης ΟΤΑ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71600" y="1819275"/>
            <a:ext cx="9983788" cy="4048125"/>
          </a:xfrm>
        </p:spPr>
        <p:txBody>
          <a:bodyPr/>
          <a:lstStyle/>
          <a:p>
            <a:r>
              <a:rPr lang="el-GR" sz="2400" smtClean="0"/>
              <a:t>Φάση 2 του έργου - Κύρια / Υποστήριξη της δραστηριότητας των Τεχνικών συμβούλων / </a:t>
            </a:r>
            <a:r>
              <a:rPr lang="el-GR" sz="2400" b="1" smtClean="0"/>
              <a:t>1 Συνεργασία ανά Περιφέρεια </a:t>
            </a:r>
            <a:r>
              <a:rPr lang="el-GR" sz="2400" smtClean="0"/>
              <a:t>(12 συνεργασίες) </a:t>
            </a:r>
          </a:p>
          <a:p>
            <a:r>
              <a:rPr lang="el-GR" sz="2400" smtClean="0"/>
              <a:t>Σε κάθε συνεργασία θα υπάρχουν </a:t>
            </a:r>
            <a:r>
              <a:rPr lang="el-GR" sz="2400" b="1" smtClean="0"/>
              <a:t>οι Τεχνικοί Σύμβουλοι της οικείας περιφέρειας</a:t>
            </a:r>
            <a:r>
              <a:rPr lang="el-GR" sz="2400" smtClean="0"/>
              <a:t>, οι 2-3 συνεργάτες από την κεντρική ομάδα που θα είναι επιφορτισμένοι με την εν λόγω περιφέρεια, καθώς και η ομάδα διαχείρισης του έργου.</a:t>
            </a:r>
            <a:endParaRPr lang="en-US" sz="2400" smtClean="0"/>
          </a:p>
          <a:p>
            <a:r>
              <a:rPr lang="el-GR" sz="2400" smtClean="0"/>
              <a:t>Οι συνεργασίες αυτές θα υποστηρίζουν τα </a:t>
            </a:r>
            <a:r>
              <a:rPr lang="el-GR" sz="2400" b="1" smtClean="0"/>
              <a:t>αιτήματα</a:t>
            </a:r>
            <a:r>
              <a:rPr lang="el-GR" sz="2400" smtClean="0"/>
              <a:t> προς του περιφερειακούς τεχνικούς συμβούλους, τις </a:t>
            </a:r>
            <a:r>
              <a:rPr lang="el-GR" sz="2400" b="1" smtClean="0"/>
              <a:t>επισκέψεις</a:t>
            </a:r>
            <a:r>
              <a:rPr lang="el-GR" sz="2400" smtClean="0"/>
              <a:t> στους </a:t>
            </a:r>
            <a:br>
              <a:rPr lang="el-GR" sz="2400" smtClean="0"/>
            </a:br>
            <a:r>
              <a:rPr lang="el-GR" sz="2400" smtClean="0"/>
              <a:t>ΟΤΑ, τις </a:t>
            </a:r>
            <a:r>
              <a:rPr lang="el-GR" sz="2400" b="1" smtClean="0"/>
              <a:t>αναφορές αποτελεσμάτων </a:t>
            </a:r>
            <a:r>
              <a:rPr lang="el-GR" sz="2400" smtClean="0"/>
              <a:t>κάθε επίσκεψης και τις </a:t>
            </a:r>
            <a:br>
              <a:rPr lang="el-GR" sz="2400" smtClean="0"/>
            </a:br>
            <a:r>
              <a:rPr lang="el-GR" sz="2400" b="1" smtClean="0"/>
              <a:t>τριμηνιαίες αναφορές</a:t>
            </a:r>
            <a:r>
              <a:rPr lang="el-GR" sz="2400" smtClean="0"/>
              <a:t>.</a:t>
            </a:r>
            <a:endParaRPr lang="en-US" sz="2400" smtClean="0"/>
          </a:p>
        </p:txBody>
      </p:sp>
      <p:pic>
        <p:nvPicPr>
          <p:cNvPr id="28677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8680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Δ3 - Άλλες δραστηριότητες τεχνικών συμβούλων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9275"/>
            <a:ext cx="9601200" cy="4106863"/>
          </a:xfrm>
        </p:spPr>
        <p:txBody>
          <a:bodyPr rtlCol="0">
            <a:normAutofit fontScale="70000" lnSpcReduction="20000"/>
          </a:bodyPr>
          <a:lstStyle/>
          <a:p>
            <a:pPr marL="384048" indent="-384048" fontAlgn="auto">
              <a:defRPr/>
            </a:pPr>
            <a:r>
              <a:rPr lang="el-GR" sz="3400" dirty="0"/>
              <a:t>Φάση 2 του έργου </a:t>
            </a:r>
            <a:r>
              <a:rPr lang="el-GR" sz="3400" dirty="0" smtClean="0"/>
              <a:t>- Δευτερεύουσα / Υποστήριξη καταγραφής / 1 </a:t>
            </a:r>
            <a:r>
              <a:rPr lang="el-GR" sz="3400" dirty="0"/>
              <a:t>Συνεργασία ανά περιφέρεια </a:t>
            </a:r>
            <a:r>
              <a:rPr lang="el-GR" sz="3400" dirty="0" smtClean="0"/>
              <a:t>(12 συνεργασίες)</a:t>
            </a:r>
            <a:endParaRPr lang="en-US" sz="3400" dirty="0"/>
          </a:p>
          <a:p>
            <a:pPr marL="384048" indent="-384048" fontAlgn="auto">
              <a:defRPr/>
            </a:pPr>
            <a:r>
              <a:rPr lang="el-GR" sz="3400" dirty="0"/>
              <a:t>Σε κάθε συνεργασία θα υπάρχουν </a:t>
            </a:r>
            <a:r>
              <a:rPr lang="el-GR" sz="3400" b="1" dirty="0"/>
              <a:t>οι Τεχνικοί Σύμβουλοι της οικείας </a:t>
            </a:r>
            <a:r>
              <a:rPr lang="el-GR" sz="3400" b="1" dirty="0" smtClean="0"/>
              <a:t>περιφέρειας. </a:t>
            </a:r>
            <a:r>
              <a:rPr lang="el-GR" sz="3400" dirty="0" smtClean="0"/>
              <a:t>Στις </a:t>
            </a:r>
            <a:r>
              <a:rPr lang="el-GR" sz="3400" dirty="0"/>
              <a:t>συνεργασίες αυτές οι τεχνικοί σύμβουλοι θα είναι επιφορτισμένοι </a:t>
            </a:r>
            <a:r>
              <a:rPr lang="el-GR" sz="3400" dirty="0" smtClean="0"/>
              <a:t>με: </a:t>
            </a:r>
          </a:p>
          <a:p>
            <a:pPr marL="384048" lvl="1" indent="-384048" fontAlgn="auto">
              <a:defRPr/>
            </a:pPr>
            <a:r>
              <a:rPr lang="el-GR" sz="2900" dirty="0" smtClean="0"/>
              <a:t>Καταγραφή </a:t>
            </a:r>
            <a:r>
              <a:rPr lang="el-GR" sz="2900" dirty="0"/>
              <a:t>/ αποτύπωση της </a:t>
            </a:r>
            <a:r>
              <a:rPr lang="el-GR" sz="2900" b="1" dirty="0"/>
              <a:t>υπάρχουσας κατάστασης και </a:t>
            </a:r>
            <a:r>
              <a:rPr lang="el-GR" sz="2900" b="1" dirty="0" smtClean="0"/>
              <a:t> των υποδομών </a:t>
            </a:r>
            <a:r>
              <a:rPr lang="el-GR" sz="2900" dirty="0"/>
              <a:t>των δήμων που έχουν την ευθύνη υποστήριξης.</a:t>
            </a:r>
            <a:endParaRPr lang="en-US" sz="2900" dirty="0"/>
          </a:p>
          <a:p>
            <a:pPr marL="384048" lvl="1" indent="-384048" fontAlgn="auto">
              <a:defRPr/>
            </a:pPr>
            <a:r>
              <a:rPr lang="el-GR" sz="2900" dirty="0"/>
              <a:t>Καταγραφή </a:t>
            </a:r>
            <a:r>
              <a:rPr lang="el-GR" sz="2900" b="1" dirty="0"/>
              <a:t>των προβλημάτων και των αναγκών </a:t>
            </a:r>
            <a:r>
              <a:rPr lang="el-GR" sz="2900" dirty="0"/>
              <a:t>των Δήμων προκειμένου να αποκτήσουν την ικανότητα ανταπόκρισης σε προσκλήσεις του τομέα περιβάλλοντος</a:t>
            </a:r>
            <a:endParaRPr lang="en-US" sz="2900" dirty="0"/>
          </a:p>
          <a:p>
            <a:pPr marL="384048" lvl="1" indent="-384048" fontAlgn="auto">
              <a:defRPr/>
            </a:pPr>
            <a:r>
              <a:rPr lang="el-GR" sz="2900" dirty="0"/>
              <a:t>Καταγραφή </a:t>
            </a:r>
            <a:r>
              <a:rPr lang="el-GR" sz="2900" b="1" dirty="0"/>
              <a:t>των ώριμων έργων</a:t>
            </a:r>
            <a:r>
              <a:rPr lang="el-GR" sz="2900" dirty="0"/>
              <a:t> των Δήμων που δεν χρηματοδοτούνται από </a:t>
            </a: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2900" dirty="0" smtClean="0"/>
              <a:t>εθνικούς </a:t>
            </a:r>
            <a:r>
              <a:rPr lang="el-GR" sz="2900" dirty="0"/>
              <a:t>ή ευρωπαϊκούς πόρους</a:t>
            </a:r>
            <a:endParaRPr lang="en-US" sz="2900" dirty="0"/>
          </a:p>
          <a:p>
            <a:pPr marL="384048" lvl="1" indent="-384048" fontAlgn="auto">
              <a:defRPr/>
            </a:pPr>
            <a:r>
              <a:rPr lang="el-GR" sz="2900" dirty="0"/>
              <a:t>Καταγραφή των </a:t>
            </a:r>
            <a:r>
              <a:rPr lang="el-GR" sz="2900" b="1" dirty="0"/>
              <a:t>παρεμβάσεων και των έργων </a:t>
            </a:r>
            <a:r>
              <a:rPr lang="el-GR" sz="2900" dirty="0"/>
              <a:t>που έχουν υλοποιηθεί από </a:t>
            </a: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2900" dirty="0" smtClean="0"/>
              <a:t>τους </a:t>
            </a:r>
            <a:r>
              <a:rPr lang="el-GR" sz="2900" dirty="0"/>
              <a:t>Δήμους και τους φορείς τους </a:t>
            </a:r>
            <a:r>
              <a:rPr lang="el-GR" sz="2900" b="1" dirty="0"/>
              <a:t>στον τομέα του περιβάλλοντος</a:t>
            </a:r>
            <a:r>
              <a:rPr lang="el-GR" sz="2900" dirty="0"/>
              <a:t>.</a:t>
            </a:r>
            <a:endParaRPr lang="en-US" sz="2900" dirty="0"/>
          </a:p>
          <a:p>
            <a:pPr marL="384048" indent="-384048" fontAlgn="auto">
              <a:defRPr/>
            </a:pPr>
            <a:endParaRPr lang="en-US" sz="2600" dirty="0"/>
          </a:p>
        </p:txBody>
      </p:sp>
      <p:pic>
        <p:nvPicPr>
          <p:cNvPr id="29699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950" y="4656138"/>
            <a:ext cx="15732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9704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"/>
          <p:cNvSpPr/>
          <p:nvPr/>
        </p:nvSpPr>
        <p:spPr>
          <a:xfrm>
            <a:off x="436563" y="587375"/>
            <a:ext cx="4381500" cy="5786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3" name="1 - Τίτλος"/>
          <p:cNvSpPr txBox="1">
            <a:spLocks/>
          </p:cNvSpPr>
          <p:nvPr/>
        </p:nvSpPr>
        <p:spPr>
          <a:xfrm>
            <a:off x="501650" y="684213"/>
            <a:ext cx="5800725" cy="609600"/>
          </a:xfrm>
          <a:prstGeom prst="rect">
            <a:avLst/>
          </a:prstGeom>
        </p:spPr>
        <p:txBody>
          <a:bodyPr/>
          <a:lstStyle/>
          <a:p>
            <a:pPr defTabSz="914400" fontAlgn="auto">
              <a:lnSpc>
                <a:spcPct val="84000"/>
              </a:lnSpc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Ψηφιακή βιβλιοθήκη</a:t>
            </a:r>
            <a:endParaRPr lang="el-GR" sz="32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5780088"/>
            <a:ext cx="17319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Εικόνα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725" y="2208213"/>
            <a:ext cx="3049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Εικόνα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684213"/>
            <a:ext cx="5818187" cy="2700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6" name="Εικόνα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9963" y="3606800"/>
            <a:ext cx="5818187" cy="2370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8" name="Εικόνα 3" descr="Περιγραφή: ΕΣΠ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5450" y="6100763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6711950" y="6010275"/>
            <a:ext cx="5480050" cy="688975"/>
            <a:chOff x="1816" y="3736"/>
            <a:chExt cx="3452" cy="434"/>
          </a:xfrm>
        </p:grpSpPr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0731" name="Εικόνα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"/>
          <p:cNvSpPr/>
          <p:nvPr/>
        </p:nvSpPr>
        <p:spPr>
          <a:xfrm>
            <a:off x="436563" y="587375"/>
            <a:ext cx="4381500" cy="5786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2770" name="20 - Θέση περιεχομένου"/>
          <p:cNvSpPr>
            <a:spLocks noGrp="1"/>
          </p:cNvSpPr>
          <p:nvPr>
            <p:ph idx="1"/>
          </p:nvPr>
        </p:nvSpPr>
        <p:spPr>
          <a:xfrm>
            <a:off x="6040438" y="627063"/>
            <a:ext cx="5857875" cy="5156200"/>
          </a:xfrm>
        </p:spPr>
        <p:txBody>
          <a:bodyPr/>
          <a:lstStyle/>
          <a:p>
            <a:r>
              <a:rPr lang="el-GR" smtClean="0"/>
              <a:t>Συνεργασία για το συντονισμό και την οργάνωση του έργου</a:t>
            </a:r>
          </a:p>
          <a:p>
            <a:r>
              <a:rPr lang="el-GR" smtClean="0"/>
              <a:t>Συμμετοχή όλων των χρηστών / δικτύωση</a:t>
            </a:r>
          </a:p>
          <a:p>
            <a:r>
              <a:rPr lang="el-GR" smtClean="0"/>
              <a:t>Η ομάδα διαχείρισης έργου έχει το συντονισμό</a:t>
            </a:r>
          </a:p>
          <a:p>
            <a:r>
              <a:rPr lang="el-GR" smtClean="0"/>
              <a:t>Επικοινωνία και ενημέρωση για νέες δράσεις, τηλεδιασκέψεις</a:t>
            </a:r>
          </a:p>
          <a:p>
            <a:r>
              <a:rPr lang="el-GR" smtClean="0"/>
              <a:t>Διαχειριστικά και οικονομικά θέματα </a:t>
            </a:r>
            <a:br>
              <a:rPr lang="el-GR" smtClean="0"/>
            </a:br>
            <a:r>
              <a:rPr lang="el-GR" smtClean="0"/>
              <a:t>του έργου</a:t>
            </a:r>
          </a:p>
          <a:p>
            <a:r>
              <a:rPr lang="el-GR" smtClean="0"/>
              <a:t>Ερωτήσεις, απορίες, καλές πρακτικές</a:t>
            </a:r>
          </a:p>
        </p:txBody>
      </p:sp>
      <p:sp>
        <p:nvSpPr>
          <p:cNvPr id="32771" name="1 - Τίτλος"/>
          <p:cNvSpPr txBox="1">
            <a:spLocks/>
          </p:cNvSpPr>
          <p:nvPr/>
        </p:nvSpPr>
        <p:spPr bwMode="auto">
          <a:xfrm>
            <a:off x="550863" y="620713"/>
            <a:ext cx="4506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3200">
                <a:latin typeface="Franklin Gothic Book" pitchFamily="34" charset="0"/>
              </a:rPr>
              <a:t>Ομάδα Έργου </a:t>
            </a:r>
            <a:r>
              <a:rPr lang="en-US" sz="3200">
                <a:latin typeface="Franklin Gothic Book" pitchFamily="34" charset="0"/>
              </a:rPr>
              <a:t>Tecnet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5780088"/>
            <a:ext cx="17319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Εικόνα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2233613"/>
            <a:ext cx="3235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Εικόνα 3" descr="Περιγραφή: ΕΣΠ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5965825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6711950" y="5875338"/>
            <a:ext cx="5480050" cy="688975"/>
            <a:chOff x="1816" y="3736"/>
            <a:chExt cx="3452" cy="434"/>
          </a:xfrm>
        </p:grpSpPr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2778" name="Εικόνα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3 - Τίτλος"/>
          <p:cNvSpPr>
            <a:spLocks noGrp="1"/>
          </p:cNvSpPr>
          <p:nvPr>
            <p:ph type="title"/>
          </p:nvPr>
        </p:nvSpPr>
        <p:spPr>
          <a:xfrm>
            <a:off x="398463" y="685800"/>
            <a:ext cx="4181475" cy="1066800"/>
          </a:xfrm>
        </p:spPr>
        <p:txBody>
          <a:bodyPr/>
          <a:lstStyle/>
          <a:p>
            <a:r>
              <a:rPr lang="el-GR" smtClean="0"/>
              <a:t>Άνθρωποι</a:t>
            </a:r>
          </a:p>
        </p:txBody>
      </p:sp>
      <p:sp>
        <p:nvSpPr>
          <p:cNvPr id="34818" name="AutoShape 2" descr="Αποτέλεσμα εικόνας για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34819" name="AutoShape 4" descr="Αποτέλεσμα εικόνας για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pic>
        <p:nvPicPr>
          <p:cNvPr id="34820" name="Picture 6" descr="Αποτέλεσμα εικόνας για serv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1870075"/>
            <a:ext cx="46196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812800"/>
            <a:ext cx="50387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1363" y="2378075"/>
            <a:ext cx="1147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1363" y="3803650"/>
            <a:ext cx="1147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1363" y="5632450"/>
            <a:ext cx="1147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Εικόνα 3" descr="Περιγραφή: ΕΣΠ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6094413"/>
            <a:ext cx="774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1449388" y="6011863"/>
            <a:ext cx="3789362" cy="760412"/>
            <a:chOff x="1816" y="3736"/>
            <a:chExt cx="3452" cy="504"/>
          </a:xfrm>
        </p:grpSpPr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1816" y="3795"/>
              <a:ext cx="271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4829" name="Εικόνα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3 - Τίτλος"/>
          <p:cNvSpPr>
            <a:spLocks noGrp="1"/>
          </p:cNvSpPr>
          <p:nvPr>
            <p:ph type="title"/>
          </p:nvPr>
        </p:nvSpPr>
        <p:spPr>
          <a:xfrm>
            <a:off x="398463" y="685800"/>
            <a:ext cx="4181475" cy="1066800"/>
          </a:xfrm>
        </p:spPr>
        <p:txBody>
          <a:bodyPr/>
          <a:lstStyle/>
          <a:p>
            <a:r>
              <a:rPr lang="el-GR" smtClean="0"/>
              <a:t>Αιτήματα / αναφορές</a:t>
            </a:r>
          </a:p>
        </p:txBody>
      </p:sp>
      <p:pic>
        <p:nvPicPr>
          <p:cNvPr id="3584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879600"/>
            <a:ext cx="354965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Εικόνα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390525"/>
            <a:ext cx="4916488" cy="2282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44" name="Εικόνα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025" y="2849563"/>
            <a:ext cx="4933950" cy="3516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46" name="Εικόνα 3" descr="Περιγραφή: ΕΣΠ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6124575"/>
            <a:ext cx="714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411288" y="6046788"/>
            <a:ext cx="3230562" cy="754062"/>
            <a:chOff x="1816" y="3736"/>
            <a:chExt cx="3452" cy="543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1816" y="3795"/>
              <a:ext cx="2711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5849" name="Εικόνα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3 - Τίτλος"/>
          <p:cNvSpPr>
            <a:spLocks noGrp="1"/>
          </p:cNvSpPr>
          <p:nvPr>
            <p:ph type="title"/>
          </p:nvPr>
        </p:nvSpPr>
        <p:spPr>
          <a:xfrm>
            <a:off x="347663" y="971550"/>
            <a:ext cx="4232275" cy="781050"/>
          </a:xfrm>
        </p:spPr>
        <p:txBody>
          <a:bodyPr/>
          <a:lstStyle/>
          <a:p>
            <a:r>
              <a:rPr lang="el-GR" smtClean="0"/>
              <a:t>Γεγονότα</a:t>
            </a:r>
          </a:p>
        </p:txBody>
      </p:sp>
      <p:sp>
        <p:nvSpPr>
          <p:cNvPr id="36866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971550"/>
            <a:ext cx="5492750" cy="4889500"/>
          </a:xfrm>
        </p:spPr>
        <p:txBody>
          <a:bodyPr/>
          <a:lstStyle/>
          <a:p>
            <a:r>
              <a:rPr lang="el-GR" smtClean="0"/>
              <a:t>Ημερολόγιο συνεργασίας</a:t>
            </a:r>
          </a:p>
          <a:p>
            <a:r>
              <a:rPr lang="el-GR" smtClean="0"/>
              <a:t>Προγραμματισμός επισκέψεων</a:t>
            </a:r>
          </a:p>
          <a:p>
            <a:r>
              <a:rPr lang="el-GR" smtClean="0"/>
              <a:t>Γεγονότα και δραστηριότητες έργου</a:t>
            </a:r>
          </a:p>
          <a:p>
            <a:r>
              <a:rPr lang="el-GR" smtClean="0"/>
              <a:t>Σύνδεση με υπηρεσία ζωντανών μεταδόσεων</a:t>
            </a:r>
          </a:p>
          <a:p>
            <a:r>
              <a:rPr lang="el-GR" smtClean="0"/>
              <a:t>Σύνδεση με υπηρεσία τηλεδιάσκεψης</a:t>
            </a:r>
          </a:p>
        </p:txBody>
      </p:sp>
      <p:pic>
        <p:nvPicPr>
          <p:cNvPr id="36867" name="Picture 4" descr="Αποτέλεσμα εικόνας για ev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752600"/>
            <a:ext cx="432593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6026150"/>
            <a:ext cx="79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6937375" y="5937250"/>
            <a:ext cx="4849813" cy="763588"/>
            <a:chOff x="1816" y="3736"/>
            <a:chExt cx="3452" cy="490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6872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3 - Τίτλος"/>
          <p:cNvSpPr>
            <a:spLocks noGrp="1"/>
          </p:cNvSpPr>
          <p:nvPr>
            <p:ph type="title"/>
          </p:nvPr>
        </p:nvSpPr>
        <p:spPr>
          <a:xfrm>
            <a:off x="334963" y="823913"/>
            <a:ext cx="4457700" cy="681037"/>
          </a:xfrm>
        </p:spPr>
        <p:txBody>
          <a:bodyPr/>
          <a:lstStyle/>
          <a:p>
            <a:r>
              <a:rPr lang="el-GR" sz="2800" smtClean="0"/>
              <a:t>Ενημέρωση / επικοινωνία</a:t>
            </a:r>
          </a:p>
        </p:txBody>
      </p:sp>
      <p:sp>
        <p:nvSpPr>
          <p:cNvPr id="37890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823913"/>
            <a:ext cx="5211762" cy="5037137"/>
          </a:xfrm>
        </p:spPr>
        <p:txBody>
          <a:bodyPr/>
          <a:lstStyle/>
          <a:p>
            <a:r>
              <a:rPr lang="el-GR" smtClean="0"/>
              <a:t>Ανάρτηση ανακοινώσεων</a:t>
            </a:r>
          </a:p>
          <a:p>
            <a:r>
              <a:rPr lang="el-GR" smtClean="0"/>
              <a:t>Ενημερωτικά μηνύματα</a:t>
            </a:r>
          </a:p>
          <a:p>
            <a:r>
              <a:rPr lang="el-GR" smtClean="0"/>
              <a:t>Ανταλλαγή μηνυμάτων</a:t>
            </a:r>
            <a:endParaRPr lang="en-US" smtClean="0"/>
          </a:p>
          <a:p>
            <a:r>
              <a:rPr lang="el-GR" smtClean="0"/>
              <a:t>Ερωτηματολόγια, έρευνες</a:t>
            </a:r>
          </a:p>
          <a:p>
            <a:r>
              <a:rPr lang="el-GR" smtClean="0"/>
              <a:t>Αποθετήρια περιεχομένου</a:t>
            </a:r>
          </a:p>
          <a:p>
            <a:r>
              <a:rPr lang="el-GR" smtClean="0"/>
              <a:t>Περιοχές συζητήσεων</a:t>
            </a:r>
          </a:p>
          <a:p>
            <a:r>
              <a:rPr lang="el-GR" smtClean="0"/>
              <a:t>Τηλεσυνεργασία / τηλεδιάσκεψη</a:t>
            </a:r>
          </a:p>
          <a:p>
            <a:endParaRPr lang="el-GR" smtClean="0"/>
          </a:p>
        </p:txBody>
      </p:sp>
      <p:sp>
        <p:nvSpPr>
          <p:cNvPr id="37891" name="AutoShape 2" descr="Αποτέλεσμα εικόνας για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pic>
        <p:nvPicPr>
          <p:cNvPr id="37892" name="Picture 4" descr="Αποτέλεσμα εικόνας για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828800"/>
            <a:ext cx="46497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6005513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7194550" y="5915025"/>
            <a:ext cx="4730750" cy="765175"/>
            <a:chOff x="1816" y="3736"/>
            <a:chExt cx="3452" cy="482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816" y="3795"/>
              <a:ext cx="2711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7897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Tecnet </a:t>
            </a:r>
            <a:r>
              <a:rPr lang="el-GR" altLang="el-GR" smtClean="0"/>
              <a:t>τηλεδιάσκεψη</a:t>
            </a:r>
          </a:p>
        </p:txBody>
      </p:sp>
      <p:grpSp>
        <p:nvGrpSpPr>
          <p:cNvPr id="38914" name="9 - Ομάδα"/>
          <p:cNvGrpSpPr>
            <a:grpSpLocks/>
          </p:cNvGrpSpPr>
          <p:nvPr/>
        </p:nvGrpSpPr>
        <p:grpSpPr bwMode="auto">
          <a:xfrm>
            <a:off x="2484438" y="1989138"/>
            <a:ext cx="6869112" cy="3790950"/>
            <a:chOff x="1642807" y="2537868"/>
            <a:chExt cx="5743944" cy="3790021"/>
          </a:xfrm>
        </p:grpSpPr>
        <p:pic>
          <p:nvPicPr>
            <p:cNvPr id="3892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2807" y="2537868"/>
              <a:ext cx="5743944" cy="37900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3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5429" y="5189034"/>
              <a:ext cx="896976" cy="5519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8915" name="10 - Δεξιό άγκιστρο"/>
          <p:cNvSpPr>
            <a:spLocks/>
          </p:cNvSpPr>
          <p:nvPr/>
        </p:nvSpPr>
        <p:spPr bwMode="auto">
          <a:xfrm>
            <a:off x="9428163" y="2268538"/>
            <a:ext cx="60325" cy="3160712"/>
          </a:xfrm>
          <a:prstGeom prst="rightBrace">
            <a:avLst>
              <a:gd name="adj1" fmla="val 849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16" name="11 - TextBox"/>
          <p:cNvSpPr txBox="1">
            <a:spLocks noChangeArrowheads="1"/>
          </p:cNvSpPr>
          <p:nvPr/>
        </p:nvSpPr>
        <p:spPr bwMode="auto">
          <a:xfrm>
            <a:off x="9537700" y="3711575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Franklin Gothic Book" pitchFamily="34" charset="0"/>
              </a:rPr>
              <a:t>Chat </a:t>
            </a:r>
            <a:r>
              <a:rPr lang="el-GR" sz="1000">
                <a:latin typeface="Franklin Gothic Book" pitchFamily="34" charset="0"/>
              </a:rPr>
              <a:t>- Συζητήσεις </a:t>
            </a:r>
            <a:br>
              <a:rPr lang="el-GR" sz="1000">
                <a:latin typeface="Franklin Gothic Book" pitchFamily="34" charset="0"/>
              </a:rPr>
            </a:br>
            <a:endParaRPr lang="el-GR" sz="1000">
              <a:latin typeface="Franklin Gothic Book" pitchFamily="34" charset="0"/>
            </a:endParaRPr>
          </a:p>
        </p:txBody>
      </p:sp>
      <p:sp>
        <p:nvSpPr>
          <p:cNvPr id="38917" name="12 - Δεξιό άγκιστρο"/>
          <p:cNvSpPr>
            <a:spLocks/>
          </p:cNvSpPr>
          <p:nvPr/>
        </p:nvSpPr>
        <p:spPr bwMode="auto">
          <a:xfrm rot="5400000">
            <a:off x="5569744" y="2626519"/>
            <a:ext cx="315913" cy="3679825"/>
          </a:xfrm>
          <a:prstGeom prst="rightBrace">
            <a:avLst>
              <a:gd name="adj1" fmla="val 830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18" name="13 - TextBox"/>
          <p:cNvSpPr txBox="1">
            <a:spLocks noChangeArrowheads="1"/>
          </p:cNvSpPr>
          <p:nvPr/>
        </p:nvSpPr>
        <p:spPr bwMode="auto">
          <a:xfrm>
            <a:off x="739775" y="4983163"/>
            <a:ext cx="1517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000">
                <a:latin typeface="Franklin Gothic Book" pitchFamily="34" charset="0"/>
              </a:rPr>
              <a:t>Βίντεο</a:t>
            </a:r>
          </a:p>
        </p:txBody>
      </p:sp>
      <p:sp>
        <p:nvSpPr>
          <p:cNvPr id="38919" name="15 - TextBox"/>
          <p:cNvSpPr txBox="1">
            <a:spLocks noChangeArrowheads="1"/>
          </p:cNvSpPr>
          <p:nvPr/>
        </p:nvSpPr>
        <p:spPr bwMode="auto">
          <a:xfrm>
            <a:off x="889000" y="3071813"/>
            <a:ext cx="1457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000">
                <a:latin typeface="Franklin Gothic Book" pitchFamily="34" charset="0"/>
              </a:rPr>
              <a:t>Διαχείριση Συμμετεχόντων</a:t>
            </a:r>
          </a:p>
        </p:txBody>
      </p:sp>
      <p:sp>
        <p:nvSpPr>
          <p:cNvPr id="38920" name="16 - Αριστερό άγκιστρο"/>
          <p:cNvSpPr>
            <a:spLocks/>
          </p:cNvSpPr>
          <p:nvPr/>
        </p:nvSpPr>
        <p:spPr bwMode="auto">
          <a:xfrm>
            <a:off x="2376488" y="2224088"/>
            <a:ext cx="60325" cy="2141537"/>
          </a:xfrm>
          <a:prstGeom prst="leftBrace">
            <a:avLst>
              <a:gd name="adj1" fmla="val 838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21" name="17 - Αριστερό άγκιστρο"/>
          <p:cNvSpPr>
            <a:spLocks/>
          </p:cNvSpPr>
          <p:nvPr/>
        </p:nvSpPr>
        <p:spPr bwMode="auto">
          <a:xfrm>
            <a:off x="2376488" y="4543425"/>
            <a:ext cx="60325" cy="1130300"/>
          </a:xfrm>
          <a:prstGeom prst="leftBrace">
            <a:avLst>
              <a:gd name="adj1" fmla="val 841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22" name="18 - Δεξιό άγκιστρο"/>
          <p:cNvSpPr>
            <a:spLocks/>
          </p:cNvSpPr>
          <p:nvPr/>
        </p:nvSpPr>
        <p:spPr bwMode="auto">
          <a:xfrm>
            <a:off x="9398000" y="5457825"/>
            <a:ext cx="139700" cy="327025"/>
          </a:xfrm>
          <a:prstGeom prst="rightBrace">
            <a:avLst>
              <a:gd name="adj1" fmla="val 828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23" name="19 - TextBox"/>
          <p:cNvSpPr txBox="1">
            <a:spLocks noChangeArrowheads="1"/>
          </p:cNvSpPr>
          <p:nvPr/>
        </p:nvSpPr>
        <p:spPr bwMode="auto">
          <a:xfrm>
            <a:off x="9666288" y="5510213"/>
            <a:ext cx="1114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000">
                <a:latin typeface="Franklin Gothic Book" pitchFamily="34" charset="0"/>
              </a:rPr>
              <a:t>Μορφή δωματίου</a:t>
            </a:r>
          </a:p>
        </p:txBody>
      </p:sp>
      <p:sp>
        <p:nvSpPr>
          <p:cNvPr id="38924" name="20 - TextBox"/>
          <p:cNvSpPr txBox="1">
            <a:spLocks noChangeArrowheads="1"/>
          </p:cNvSpPr>
          <p:nvPr/>
        </p:nvSpPr>
        <p:spPr bwMode="auto">
          <a:xfrm>
            <a:off x="3678238" y="4610100"/>
            <a:ext cx="402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>
                <a:latin typeface="Franklin Gothic Book" pitchFamily="34" charset="0"/>
              </a:rPr>
              <a:t>Διαμοιρασμός παρουσίασης ή εφαρμογής ή </a:t>
            </a:r>
            <a:r>
              <a:rPr lang="en-US" sz="1000">
                <a:latin typeface="Franklin Gothic Book" pitchFamily="34" charset="0"/>
              </a:rPr>
              <a:t>whiteboard</a:t>
            </a:r>
            <a:endParaRPr lang="el-GR" sz="1000">
              <a:latin typeface="Franklin Gothic Book" pitchFamily="34" charset="0"/>
            </a:endParaRPr>
          </a:p>
        </p:txBody>
      </p:sp>
      <p:sp>
        <p:nvSpPr>
          <p:cNvPr id="38925" name="21 - Αριστερό άγκιστρο"/>
          <p:cNvSpPr>
            <a:spLocks/>
          </p:cNvSpPr>
          <p:nvPr/>
        </p:nvSpPr>
        <p:spPr bwMode="auto">
          <a:xfrm>
            <a:off x="2376488" y="1957388"/>
            <a:ext cx="60325" cy="200025"/>
          </a:xfrm>
          <a:prstGeom prst="leftBrace">
            <a:avLst>
              <a:gd name="adj1" fmla="val 83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26" name="22 - TextBox"/>
          <p:cNvSpPr txBox="1">
            <a:spLocks noChangeArrowheads="1"/>
          </p:cNvSpPr>
          <p:nvPr/>
        </p:nvSpPr>
        <p:spPr bwMode="auto">
          <a:xfrm>
            <a:off x="1047750" y="1957388"/>
            <a:ext cx="1268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000">
                <a:latin typeface="Franklin Gothic Book" pitchFamily="34" charset="0"/>
              </a:rPr>
              <a:t>Χειριστήρια</a:t>
            </a:r>
          </a:p>
        </p:txBody>
      </p:sp>
      <p:sp>
        <p:nvSpPr>
          <p:cNvPr id="38927" name="23 - Δεξιό άγκιστρο"/>
          <p:cNvSpPr>
            <a:spLocks/>
          </p:cNvSpPr>
          <p:nvPr/>
        </p:nvSpPr>
        <p:spPr bwMode="auto">
          <a:xfrm>
            <a:off x="9409113" y="1963738"/>
            <a:ext cx="88900" cy="179387"/>
          </a:xfrm>
          <a:prstGeom prst="rightBrace">
            <a:avLst>
              <a:gd name="adj1" fmla="val 840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l-GR">
              <a:latin typeface="Tahoma" pitchFamily="34" charset="0"/>
            </a:endParaRPr>
          </a:p>
        </p:txBody>
      </p:sp>
      <p:sp>
        <p:nvSpPr>
          <p:cNvPr id="38928" name="24 - TextBox"/>
          <p:cNvSpPr txBox="1">
            <a:spLocks noChangeArrowheads="1"/>
          </p:cNvSpPr>
          <p:nvPr/>
        </p:nvSpPr>
        <p:spPr bwMode="auto">
          <a:xfrm>
            <a:off x="9507538" y="1935163"/>
            <a:ext cx="1020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>
                <a:latin typeface="Franklin Gothic Book" pitchFamily="34" charset="0"/>
              </a:rPr>
              <a:t>Έξοδος</a:t>
            </a:r>
          </a:p>
        </p:txBody>
      </p:sp>
      <p:pic>
        <p:nvPicPr>
          <p:cNvPr id="38932" name="Εικόνα 3" descr="Περιγραφή: ΕΣΠ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38934" name="Rectangle 22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38935" name="Εικόνα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3 - Τίτλος"/>
          <p:cNvSpPr>
            <a:spLocks noGrp="1"/>
          </p:cNvSpPr>
          <p:nvPr>
            <p:ph type="title"/>
          </p:nvPr>
        </p:nvSpPr>
        <p:spPr>
          <a:xfrm>
            <a:off x="398463" y="857250"/>
            <a:ext cx="4346575" cy="895350"/>
          </a:xfrm>
        </p:spPr>
        <p:txBody>
          <a:bodyPr/>
          <a:lstStyle/>
          <a:p>
            <a:r>
              <a:rPr lang="el-GR" sz="2800" smtClean="0"/>
              <a:t>Ερωτήσεις / απαντήσεις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857250"/>
            <a:ext cx="5211762" cy="5613400"/>
          </a:xfrm>
        </p:spPr>
        <p:txBody>
          <a:bodyPr rtlCol="0">
            <a:normAutofit fontScale="92500" lnSpcReduction="10000"/>
          </a:bodyPr>
          <a:lstStyle/>
          <a:p>
            <a:pPr marL="384048" indent="-384048" fontAlgn="auto">
              <a:defRPr/>
            </a:pPr>
            <a:r>
              <a:rPr lang="el-GR" sz="2000" dirty="0" smtClean="0"/>
              <a:t>Πως θα αποκτήσω λογαριασμό;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θα συνδεθώ στην πλατφόρμα;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θα αλλάξω το συνθηματικό μου;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θα συμπληρώσω το προφίλ μου;</a:t>
            </a:r>
          </a:p>
          <a:p>
            <a:pPr marL="384048" indent="-384048" fontAlgn="auto">
              <a:defRPr/>
            </a:pPr>
            <a:endParaRPr lang="el-GR" sz="2000" dirty="0"/>
          </a:p>
          <a:p>
            <a:pPr marL="384048" indent="-384048" fontAlgn="auto">
              <a:defRPr/>
            </a:pPr>
            <a:r>
              <a:rPr lang="el-GR" sz="2000" dirty="0" smtClean="0"/>
              <a:t>Πως θα εγγραφώ στη συνεργασία της ομάδας έργου;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θα ενημερώνομαι για ένα σημαντικό γεγονός;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μπορώ να θέτω ερωτήσεις στην ομάδα διαχείρισης έργου;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μπορώ να συμμετέχω σε τηλεσυνεργασία;</a:t>
            </a:r>
          </a:p>
          <a:p>
            <a:pPr marL="384048" indent="-384048" fontAlgn="auto">
              <a:defRPr/>
            </a:pPr>
            <a:endParaRPr lang="el-GR" sz="2000" dirty="0" smtClean="0"/>
          </a:p>
          <a:p>
            <a:pPr marL="384048" indent="-384048" fontAlgn="auto">
              <a:defRPr/>
            </a:pPr>
            <a:r>
              <a:rPr lang="el-GR" sz="2000" dirty="0" smtClean="0"/>
              <a:t>Πως θα εγγραφώ στη Βιβλιοθήκη;</a:t>
            </a:r>
          </a:p>
          <a:p>
            <a:pPr marL="384048" indent="-384048" fontAlgn="auto">
              <a:defRPr/>
            </a:pPr>
            <a:r>
              <a:rPr lang="el-GR" sz="2000" dirty="0" smtClean="0"/>
              <a:t>Πως θα ενημερώνομαι για νέες αναρτήσεις</a:t>
            </a:r>
            <a:endParaRPr lang="el-GR" sz="2000" dirty="0"/>
          </a:p>
        </p:txBody>
      </p:sp>
      <p:pic>
        <p:nvPicPr>
          <p:cNvPr id="40963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795463"/>
            <a:ext cx="3575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5976938"/>
            <a:ext cx="801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1436688" y="5888038"/>
            <a:ext cx="3663950" cy="763587"/>
            <a:chOff x="1816" y="3736"/>
            <a:chExt cx="3452" cy="489"/>
          </a:xfrm>
        </p:grpSpPr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0968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Άδεια χρήσης</a:t>
            </a:r>
          </a:p>
        </p:txBody>
      </p:sp>
      <p:sp>
        <p:nvSpPr>
          <p:cNvPr id="1843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Το παρόν υλικό υπόκειται σε</a:t>
            </a:r>
            <a:r>
              <a:rPr lang="en-US" altLang="el-GR" sz="2400" smtClean="0"/>
              <a:t> </a:t>
            </a:r>
            <a:r>
              <a:rPr lang="el-GR" altLang="el-GR" sz="2400" smtClean="0"/>
              <a:t>άδεια χρήσης </a:t>
            </a:r>
            <a:r>
              <a:rPr lang="en-US" altLang="el-GR" sz="2400" smtClean="0"/>
              <a:t>Creative Commons. </a:t>
            </a:r>
          </a:p>
          <a:p>
            <a:endParaRPr lang="el-GR" altLang="el-GR" smtClean="0"/>
          </a:p>
        </p:txBody>
      </p:sp>
      <p:pic>
        <p:nvPicPr>
          <p:cNvPr id="18435" name="Picture 3" descr="C:\Users\Costas\Desktop\by-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38" y="2917825"/>
            <a:ext cx="1917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Εικόνα 3" descr="Περιγραφή: ΕΣΠ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925" y="6056313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Εικόνα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3088" y="5949950"/>
            <a:ext cx="9731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32275" y="6092825"/>
            <a:ext cx="430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>
              <a:solidFill>
                <a:srgbClr val="79766F"/>
              </a:solidFill>
            </a:endParaRPr>
          </a:p>
          <a:p>
            <a:r>
              <a:rPr lang="el-GR" sz="1000"/>
              <a:t>Με τη συγχρηματοδότηση της Ελλάδας και της Ευρωπαϊκής Ένωσης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3 - Τίτλος"/>
          <p:cNvSpPr>
            <a:spLocks noGrp="1"/>
          </p:cNvSpPr>
          <p:nvPr>
            <p:ph type="title"/>
          </p:nvPr>
        </p:nvSpPr>
        <p:spPr>
          <a:xfrm>
            <a:off x="398463" y="857250"/>
            <a:ext cx="4346575" cy="895350"/>
          </a:xfrm>
        </p:spPr>
        <p:txBody>
          <a:bodyPr/>
          <a:lstStyle/>
          <a:p>
            <a:r>
              <a:rPr lang="el-GR" sz="2800" smtClean="0"/>
              <a:t>Ερωτήσεις / απαντήσεις</a:t>
            </a:r>
          </a:p>
        </p:txBody>
      </p:sp>
      <p:sp>
        <p:nvSpPr>
          <p:cNvPr id="41986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857250"/>
            <a:ext cx="5211762" cy="5003800"/>
          </a:xfrm>
        </p:spPr>
        <p:txBody>
          <a:bodyPr/>
          <a:lstStyle/>
          <a:p>
            <a:r>
              <a:rPr lang="el-GR" sz="2000" smtClean="0"/>
              <a:t>Πως θα εγγραφώ στις συνεργασίες στη Δέσμη 1 – Ανάλυση προσκλήσεων;</a:t>
            </a:r>
          </a:p>
          <a:p>
            <a:r>
              <a:rPr lang="el-GR" sz="2000" smtClean="0"/>
              <a:t>Τι περιλαμβάνει μια συνεργασία της </a:t>
            </a:r>
            <a:br>
              <a:rPr lang="el-GR" sz="2000" smtClean="0"/>
            </a:br>
            <a:r>
              <a:rPr lang="el-GR" sz="2000" smtClean="0"/>
              <a:t>Δέσμης 1 – Ανάλυση προσκλήσεων;</a:t>
            </a:r>
          </a:p>
          <a:p>
            <a:r>
              <a:rPr lang="el-GR" sz="2000" smtClean="0"/>
              <a:t>Πως θα αναρτήσω ένα αρχείο στα έγγραφα μιας πρόσκλησης;</a:t>
            </a:r>
          </a:p>
          <a:p>
            <a:r>
              <a:rPr lang="el-GR" sz="2000" smtClean="0"/>
              <a:t>Πως θα ενημερώνομαι για ένα σημαντικό γεγονός;</a:t>
            </a:r>
          </a:p>
          <a:p>
            <a:r>
              <a:rPr lang="el-GR" sz="2000" smtClean="0"/>
              <a:t>Πως μπορώ να θέτω ερωτήσεις / απορίες για μια πρόσκληση;</a:t>
            </a:r>
          </a:p>
          <a:p>
            <a:endParaRPr lang="el-GR" smtClean="0"/>
          </a:p>
        </p:txBody>
      </p:sp>
      <p:pic>
        <p:nvPicPr>
          <p:cNvPr id="41987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795463"/>
            <a:ext cx="3575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6049963"/>
            <a:ext cx="6985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1376363" y="5999163"/>
            <a:ext cx="3502025" cy="749300"/>
            <a:chOff x="1816" y="3736"/>
            <a:chExt cx="3452" cy="563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1816" y="3794"/>
              <a:ext cx="2710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1992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3 - Τίτλος"/>
          <p:cNvSpPr>
            <a:spLocks noGrp="1"/>
          </p:cNvSpPr>
          <p:nvPr>
            <p:ph type="title"/>
          </p:nvPr>
        </p:nvSpPr>
        <p:spPr>
          <a:xfrm>
            <a:off x="398463" y="857250"/>
            <a:ext cx="4346575" cy="895350"/>
          </a:xfrm>
        </p:spPr>
        <p:txBody>
          <a:bodyPr/>
          <a:lstStyle/>
          <a:p>
            <a:r>
              <a:rPr lang="el-GR" sz="2800" smtClean="0"/>
              <a:t>Ερωτήσεις / απαντήσεις</a:t>
            </a:r>
          </a:p>
        </p:txBody>
      </p:sp>
      <p:sp>
        <p:nvSpPr>
          <p:cNvPr id="43010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857250"/>
            <a:ext cx="5211762" cy="5003800"/>
          </a:xfrm>
        </p:spPr>
        <p:txBody>
          <a:bodyPr/>
          <a:lstStyle/>
          <a:p>
            <a:r>
              <a:rPr lang="el-GR" sz="2000" smtClean="0"/>
              <a:t>Πως θα εγγραφώ στις συνεργασίες στη Δέσμη 2 – Περιφέρειες;</a:t>
            </a:r>
          </a:p>
          <a:p>
            <a:r>
              <a:rPr lang="el-GR" sz="2000" smtClean="0"/>
              <a:t>Τι περιλαμβάνει μια συνεργασία της </a:t>
            </a:r>
            <a:br>
              <a:rPr lang="el-GR" sz="2000" smtClean="0"/>
            </a:br>
            <a:r>
              <a:rPr lang="el-GR" sz="2000" smtClean="0"/>
              <a:t>Δέσμης 2 – Περιφέρειες;</a:t>
            </a:r>
          </a:p>
          <a:p>
            <a:r>
              <a:rPr lang="el-GR" sz="2000" smtClean="0"/>
              <a:t>Πως θα κάνω ένα νέο αίτημα;</a:t>
            </a:r>
          </a:p>
          <a:p>
            <a:r>
              <a:rPr lang="el-GR" sz="2000" smtClean="0"/>
              <a:t>Πως μπορώ να αναθέσω / αλλάξω / διαγράψω ένα αίτημα;</a:t>
            </a:r>
          </a:p>
          <a:p>
            <a:r>
              <a:rPr lang="el-GR" sz="2000" smtClean="0"/>
              <a:t>Πως θα κάνω ένα αίτημα επίσκεψης;</a:t>
            </a:r>
          </a:p>
          <a:p>
            <a:r>
              <a:rPr lang="el-GR" sz="2000" smtClean="0"/>
              <a:t>Πως ετοιμάζω μια αναφορά επίσκεψης;</a:t>
            </a:r>
          </a:p>
          <a:p>
            <a:r>
              <a:rPr lang="el-GR" sz="2000" smtClean="0"/>
              <a:t>Πως ετοιμάζω μια περιοδική / τριμηνιαία αναφορά;</a:t>
            </a:r>
          </a:p>
          <a:p>
            <a:r>
              <a:rPr lang="el-GR" sz="2000" smtClean="0"/>
              <a:t>Πως μπορώ να επικοινωνώ με τους υπόλοιπους συνεργάτες της περιφέρειας;</a:t>
            </a:r>
          </a:p>
        </p:txBody>
      </p:sp>
      <p:pic>
        <p:nvPicPr>
          <p:cNvPr id="43011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795463"/>
            <a:ext cx="3575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6024563"/>
            <a:ext cx="801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1376363" y="5935663"/>
            <a:ext cx="3602037" cy="763587"/>
            <a:chOff x="1816" y="3736"/>
            <a:chExt cx="3452" cy="489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3016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3 - Τίτλος"/>
          <p:cNvSpPr>
            <a:spLocks noGrp="1"/>
          </p:cNvSpPr>
          <p:nvPr>
            <p:ph type="title"/>
          </p:nvPr>
        </p:nvSpPr>
        <p:spPr>
          <a:xfrm>
            <a:off x="398463" y="857250"/>
            <a:ext cx="4346575" cy="895350"/>
          </a:xfrm>
        </p:spPr>
        <p:txBody>
          <a:bodyPr/>
          <a:lstStyle/>
          <a:p>
            <a:r>
              <a:rPr lang="el-GR" sz="2800" smtClean="0"/>
              <a:t>Ερωτήσεις / απαντήσεις</a:t>
            </a:r>
          </a:p>
        </p:txBody>
      </p:sp>
      <p:sp>
        <p:nvSpPr>
          <p:cNvPr id="44034" name="4 - Θέση περιεχομένου"/>
          <p:cNvSpPr>
            <a:spLocks noGrp="1"/>
          </p:cNvSpPr>
          <p:nvPr>
            <p:ph idx="1"/>
          </p:nvPr>
        </p:nvSpPr>
        <p:spPr>
          <a:xfrm>
            <a:off x="6256338" y="857250"/>
            <a:ext cx="5211762" cy="5003800"/>
          </a:xfrm>
        </p:spPr>
        <p:txBody>
          <a:bodyPr/>
          <a:lstStyle/>
          <a:p>
            <a:r>
              <a:rPr lang="el-GR" sz="2000" smtClean="0"/>
              <a:t>Πως θα εγγραφώ στις συνεργασίες στη Δέσμη 3 – Καταγραφές;</a:t>
            </a:r>
          </a:p>
          <a:p>
            <a:r>
              <a:rPr lang="el-GR" sz="2000" smtClean="0"/>
              <a:t>Τι περιλαμβάνει μια συνεργασία της </a:t>
            </a:r>
            <a:br>
              <a:rPr lang="el-GR" sz="2000" smtClean="0"/>
            </a:br>
            <a:r>
              <a:rPr lang="el-GR" sz="2000" smtClean="0"/>
              <a:t>Δέσμης 3 – Καταγραφές;</a:t>
            </a:r>
          </a:p>
          <a:p>
            <a:endParaRPr lang="el-GR" smtClean="0"/>
          </a:p>
        </p:txBody>
      </p:sp>
      <p:pic>
        <p:nvPicPr>
          <p:cNvPr id="44035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795463"/>
            <a:ext cx="3575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5938838"/>
            <a:ext cx="9017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6986588" y="5837238"/>
            <a:ext cx="4467225" cy="774700"/>
            <a:chOff x="1816" y="3736"/>
            <a:chExt cx="3452" cy="44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4040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13" y="1382713"/>
            <a:ext cx="6002337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46082" name="AutoShape 4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46083" name="AutoShape 6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46084" name="AutoShape 8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46085" name="AutoShape 10" descr="data:image/jpeg;base64,/9j/4AAQSkZJRgABAQAAAQABAAD/2wCEAAkGBxIRDxUUEREVFhMSEBIQExARERQQExQTFREWFhUVFxoYICghGBolHRQUITEhJSkrLi4uGCAzODQsNygtMCsBCgoKDg0OGhAQGi0kICQvLCwtLC8sLCwsLCwsLCwsLCwsLCwsLCwsLCwsLCwsLCwsLCwsLCwsLCwsLCwsLCwsLP/AABEIAMIBAwMBEQACEQEDEQH/xAAcAAEAAgIDAQAAAAAAAAAAAAAABQYBBwMECAL/xABDEAACAgEBBAUJBQUGBwEAAAAAAQIDEQQFBhJRByExgZETIjIzQWFxocEUYnKCsUNSorLRFiNCc4OSJERTY5PC4RX/xAAaAQEAAgMBAAAAAAAAAAAAAAAAAwQBAgUG/8QAMBEBAAIBAgUDAgQHAQEAAAAAAAECAwQRBRIhMUETMlFhkSJCUnEUI4Gh0eHwMxX/2gAMAwEAAhEDEQA/AN4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3jtAq+3N/tFpsrynlbF+zp8/r5OXorxIr5q1dDT8Nz5uu20fMtf7Y6TtXa8UKNEPcvKTfxlLq8EVram09nZwcGw0j+ZO8/Zx6XpO2hD0nVYvv1YfjFr9DEam7e/BtPPbeP6pnS9Lcv2ukT99drXykiSNV8wqX4F+i/3hMaTpU0UvThdX8YKa/hbN41NJVb8F1FfbtP8A31TOl352dZ2aqCfKxSq/nSJIzUnyq34dqad6SmtNr6rPV2wn+CcZfobxMSq2x3r3iXZMtAAAAAAAAAAAAAAAAAAAAAGG8AZTAAAOptLadOmhx32xrj2Zm0svkub9yMTaK9ZSY8V8k8tI3lQdt9K1ccx0lTsf/UtzXD4qPpPvwVr6mI9rsafgl7dcs7fSOrX22959XrMq+6Tg/wBlHzK/hwrt78la2W1u8u3g0ODD7a9fnyiEaLYBkDAADIGOFcgTG/dI6Tbmqq9Xqbo+5Wya8G8G0XtHaVe+lw391I+yY0nSDtGv/mFNcraq384pP5kkZ7x5Vr8J0tu1dv2mUzpuljUx9Zp6p/hlKp/+xvGqnzCpbgeOfbaU1pOlmh+t01sebhKNi+jJI1NfMKl+B5Y9tolMaTpG2dZ23Sg+VlU4/PGPmbxnpPlVvwrVV/Lv+0wmtHvDpLfV6mmWfYrY58G8kkXrPlVtps1e9Z+yRjJPsafweTZDMbPoMAAAAAAAAAAAAAa7rqolfOG0kvKyunwWapKymyMpvyaqc8whhOK4MJ5T7e1hPf2QpxmqU6urqentnQu7ybSA+ZbM2jVnyGsVnKGqrjbH4ZhwT8ZMDjt3j1tCf2jZ7ml/j0lsZPHPgt4cfDiYZiN2rd+d5nr9QpJSjVXHhrhLqab9KTSbWfZ3HPzZOaz1/DNLGDFvPeVcSy8LrbeEl1tvkQ7bujNoiN5WfSbqRjDj1l6pTWeCOJWd+epPxLNNNM93D1HGq1nbHG/1c09lbMawr9QvvycMfyYJf4aqnHG8+/aP7/5Ru293ZUQ8rXNW0vq40sOOeziX1K+TBNerq6LidM88s9JQhC6jDYG4N09wNLZoKpaqrN1kXZKSlKEoqTzCPU/ZHHfkvUwV5Y3h5XVcUzRmt6duin9JO7NOz7KvIcfBbCxtTlx4cXHCXVnsk+3PYQZsUV22dPhmuvni0ZNuiSh0VXyqhOOorUpQjKVVkJLhk1lx4lns+Bt/DTt3QzxykWmJpP3Una+z5aa+dM3Fzqkoydbco5cVLCbS58u0gtXlnZ18GaM2OL17S6hqmZAAAMNAdjTay2v1dtkMfuWSh+jMxaY8o7Ycdu9Y+yX0m+e0KvR1djXKzFvzkm/mbxmvHlWvw3TW/JCY0vSjr4+nGmxferlGXjGWPkSRqbKl+Caee0zH/fsmtJ0tr9rpH/pWJ/KSRvGq+YVb8Ct+W/3XzdvbkNdp431xnGMpSjw2cKlmMnF+i2sZXMsUvFo3hxtTp7YMk0slDdAAAAAAAAAdXWaCu1NTimmsNNZTAg/7KKt501ttP3arHGH/AI3mv+HIGHVtGHZqa5L2+W0qnJ99c60v9rAqXSFvZq9PR5KXkXK5OGa1bCcY486WHlLl2+0iy3iI2dDQae1788RvENUR1EsdUF/v/wDhS5a/L0nr5v0R9/8ASY3Utt+0qUKYTlCLlGMrH29S4uqPXhNsnw0rzObxPUZfS2mNon6rpulsK27UvUamSnxp/wB1iUoweVhpyfaksdSXb7S2862JPZFThhwj2ckBS9t6OvTUaldlUq2lD2cbTXV3tGmTblndY0kWnNXl77tWI5j3Mdktupsj7ZraqWsxlLis/wAuK4pZ+OMfmJMVea0Qqa7P6OG1vPh6LSwdJ4lUt99ifatToFjMY6mUrPwRhx473BLvI705phd0uo9KmT6xstGs1Maqp2T6o1wlOXwisv8AQ3mdlStZtMRDQOw9h6rat9k4JLim7LbZvEISm+Lh5t9fYvYihFLZLbvXZNVi0WKtZ/pC2rohsx162GeX2eTXj5T6En8L9VL/AO9G/wD5/wB/9ITbXRzrdPFyio3RXW3S/PS58D633ZNLae0duq1g4vgyTtb8M/X/ACqmnonY8VwlOWG+GEXOWF2vC6yGImezpWyVrG9p2h8WRcXiScX+7JOL8GY2mGa3rbtLAbAAABkDdfRblaCtezz5eM2/qdDB7IeP4pO+osupM5oAAAAAAAAAAGBprpY2TZHUq95dcoqHui1nHwTyU9RSd+Z6Tg+ory+lPdr91Ll9Cru7nLDsbPvlRbGyvqnF9T7cr2p+5m1bzWd0GfTVzUmlmwNkb+Ux67Iyrk/S4Y8cG+ax1lyuorPd53LwfNWfw9YSGt6SNOo+Y7JvkoeTXe2ZnUUhpThOotPWNlB2/vBbq5ed5taeY1x61nm37WVcmabu7ouHU0/XvKIInRbW6GNkYhbqpL035Gv8MXmbXxlhflLmmptG7zPGs/NeMUeOq97R2pGq/T1P0tRZOCXKMKpTb8VFfmLMy4taTMTPwkMGWqldLm1PI7NlBPEtRONX5F59ndwxx+Yhz22q6PC8XPnifjqltwtlfZdnUwaxOUPK2fjn5z8Mpdxtjry1iEGtzermtb7ODf3Qa3UUV16KfA3dGVtkbPJyVaT9Hn1tP8pm8WmOjGltiraZyRv06fus0V1G6s1xszSQhvTaq0knpJWyS7FOXklLxyn3leIiMsuvkyWtoKxPys3SEl/+Xqm0m1RPDazhvqyuRJl9kqehmY1FP3hW9wdytNbs6FmqojOy5ysTeYyjBvEEmmmupJ95HixV5esL2v4hljPMY7TER0QHSZurp9GqHpYSUrrJV8LnKabwuFLPY8sjzYq122W+G8Qy5ZtGSekRukZ9EknCLjq8TcVxRnVmKljrSafZnJn+F+rSOOzvO9On7qDt3Zj0mpsolOM5VOKlKGeHLgpY6/biSK168s7O1ptRGfHGSI23dA1Tt69HVWNDV/lxfis/U6OL2w8Vr53z3n6rYSqQAAAAAAAAAAAOhtvZcNTTKuaypJoxMbxskx5JpaLQ8/7wbHnpNRKqa7G3GX70c9TObkpyS9notVGox7+fKNNFsAAAMwg5SUY+lKSis9Sy3hfqIjeWt7ctZn4ej93tBDT6WqmDTVdcYtrDzLHnS6uby+86lY2jZ4TPknJkm8+WvdqbZ8tvPp4J+ZppOhcuOdTlY/5V+Uhm2+WIdKmDl0Nrz5/y2mWHIal6QrVrNtabSN+ZXKuE17HK2SlNf7IxXeVcv4rxV3NDX0tLfN5baLThtc7Q2/rLtuvSaW9QqhWozzXGxKUYOcpYfa8yhHtIJvM5OWHTrp8ddL6t46+Fk4dqV/4tJcvfG3TSfhxol/Ep/wAmfmFJ6P8AWS1G39VdNJSlTdFxT4kuG2mCSftWK+0gxTvkmXU1uOMekx1j/u7YO9uz3qdFbTHtu4K8r2KVkVJ9yy+4ntG8bOThyenki/wk6KowhGEViMYqEVySWEvBGyOZ3neVf3l2X9o1uhysxptt1Mv9OMeH+OUDS1d5hPhyzjpfbzGyw3WKEXKTwoxcm+SSyzdBEbzs80bQ1rvvsul222Ts+Ck8pdywu45d7b2mXutNi9PFWvxDrs1TvQu5tXDpKlyqgvCKOnTtDwmptvktP1TpugAAAAAAAAAAAAAqu/u7C1tDcVi2HnQf0fuZFlpzQu6HVTgyb+PLRVtbjJxkmpRbTT7U17DnTG07PZ0vF6xavaXwGwAAAmN3Y02vurea7rIvnGyRtF7R5V76TDfvWGdHr7KtRG+Mv72NjsU5edmbzlvPbnLEXmJ3MmmpfF6fhddH0sauPraKprnFuD8OwsRqZ8w5F+CV/LZTtVta2erlqk+G13u+L7eF8WYr3pJJdxBN/wAXM6dNLWuD0vG2zce7fSJpNTFK2SpuxiUJ+i392XY0XqZq2eY1HDsuGe28JXZuy9DXqbNVS4eVuzx2eV4l1tN4TeI5aWccjaK1id4QXy5bUjHbtCN3y34o0lMo1WRs1EotQhB8Si31cUmupJduPbg1yZYrCfSaHJmvHTaFK6FK/wDjLvdpks/Gxf0INN3l0+NRy46R9W5C486q229s42toNLF+k9Rfb7ktNbGtd7cn+VGk2/FELFMO+G2T42WdxWc460mk/c8Z/RG6uq/SbtHyGzLcPErsUR5+e8Sx+VSIs1tqSu8OxepqKx8dWh0c57WH1GOWlzaXiIYtO1Zl6Q2FXw0RX3V+h1a9ngsnulIGUYAAAAAAAAAAAAADXHSBuHPUWK/SRjxvqsg3w8XKS95WzYebrDs8O4lGGOTJ2a81262tp9PS24XthB2L+HJWnDePDt4+Jae/ayJsg4vEk4vlJOL8GaTWY7rdctLe2Yl8mG4AAAAAGHFPtBsysrsbS5KTSM80o5xUnxDCikY3bxWI7Jbd3eC/Q2SnRw5nFRkpx4k0nlfDtJMeSadlTV6OmpiIt4XHR9Ldy9bpoS99c3F/MnjU/MOTfgn6bIPQ70xltuOuvUo18UvNXnOEPISrivF5fxZpGWJyc0rGTQWrpPSr3bV0W/Wz7eqOqgn+7N8D+ZajLWfLg30WenesqH0wbahdZRTVZGcYRlfJwkpR4peZHrXtwp+JX1N99oh2OC4JrNr2j6NeFV6Bz6CHFdWudta8ZpGa+6EWedsVp+kvSWz44rj8EdSHhL93ZMtQAAAAAAAAAAAAAAAB1tTs+qxYsqhJfegpfqY2htF7R2lA63cHZ9vbp4xb9tTdf8ppOKs+Fmmuz07WlAa3omofqb7Ie6WLF9GRzp6rtOM5q99pQGt6K9XH1dtVi5PNb+pHOmnxK7j43WfdVX9bubr6vS0s2v3ocM18nn5EU4LwuY+Kae/nZC6iqVbxZGUHynFw/Ujmsx3hcpnx39tol8GEoAAAAAADDiDaBIMRER2ZDKR3dr4tZQv+/W/CSf0N8fuhW1ltsF/2l6NoWIr4I6bw893IGAAAAAAAAAAAAAAAAAAAAAADiu00JrE4RkuTSZjZmLTHZB67cnQXelpoJv2wzB+McGs46z3hYpq81PbaVf1vRTpZeqttr92VYv4usjnT1lcpxjPXv1QGt6KNRH1V9c/dKLrf1Ip03xK7j45+qqA1u420Ku3TuS51yU/6P5Ec6e8LtOLae3fog9Tora3iyqcPxwlH5tEc0tHeFymqw39tocCZqmiYnsBkAAAJ3ceri2jQuU2/CLJMPvhR4lO2ns9CRXUdJ4tkAAAAAAAAAAAAAAAAAAAAAAAAAAAADjspjJYlFNe9JhneUPrt0dDd6emrz+8oKL8UazSs94TU1OWnttMIDXdFmjn6uVtb+7PiXhJMjnBSVzHxXUV87oDW9E1q9TqIy91kWn4r+hFOm+JXMfHLfmqr+t6P9oVfsVNc6pqX64I509oXacYwW77wgtVsu+r1lFsPxVyS8cYI5x2jwuU1uC/a0J/owr4tp1/dhOX6L6m+CPxqnFbxOmnafMN8HQeSAAAAAAAAAAAAAAAAAAAAAAAAAAAAAAAAAAAfM60+1J/FZDO8uvTs6mE+ONUFPGONRSljlkxtDM3tMbbu0Zag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3" y="1476375"/>
            <a:ext cx="6048375" cy="447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4549775" y="6049963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000">
                <a:latin typeface="Franklin Gothic Book" pitchFamily="34" charset="0"/>
              </a:rPr>
              <a:t>https://tecnet.eetaa.gr/</a:t>
            </a:r>
          </a:p>
        </p:txBody>
      </p:sp>
      <p:sp>
        <p:nvSpPr>
          <p:cNvPr id="4608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Επίδειξη πλατφόρμας</a:t>
            </a:r>
          </a:p>
        </p:txBody>
      </p:sp>
      <p:pic>
        <p:nvPicPr>
          <p:cNvPr id="46090" name="Εικόνα 3" descr="Περιγραφή: ΕΣΠ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2363" y="6259513"/>
            <a:ext cx="8143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3598863" y="6169025"/>
            <a:ext cx="5480050" cy="688975"/>
            <a:chOff x="1816" y="3736"/>
            <a:chExt cx="3452" cy="434"/>
          </a:xfrm>
        </p:grpSpPr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6093" name="Εικόνα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ubtitle 2"/>
          <p:cNvSpPr txBox="1">
            <a:spLocks/>
          </p:cNvSpPr>
          <p:nvPr/>
        </p:nvSpPr>
        <p:spPr bwMode="auto">
          <a:xfrm>
            <a:off x="3367088" y="4352925"/>
            <a:ext cx="72469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l-GR" sz="2800">
                <a:latin typeface="Franklin Gothic Book" pitchFamily="34" charset="0"/>
              </a:rPr>
              <a:t>ευχαριστούμε για την προσοχή σας</a:t>
            </a:r>
            <a:endParaRPr lang="en-US" sz="2800">
              <a:latin typeface="Franklin Gothic Book" pitchFamily="34" charset="0"/>
            </a:endParaRPr>
          </a:p>
          <a:p>
            <a:pPr algn="r"/>
            <a:r>
              <a:rPr lang="en-US" sz="1400">
                <a:latin typeface="Franklin Gothic Book" pitchFamily="34" charset="0"/>
              </a:rPr>
              <a:t/>
            </a:r>
            <a:br>
              <a:rPr lang="en-US" sz="1400">
                <a:latin typeface="Franklin Gothic Book" pitchFamily="34" charset="0"/>
              </a:rPr>
            </a:br>
            <a:r>
              <a:rPr lang="el-GR">
                <a:solidFill>
                  <a:schemeClr val="tx2"/>
                </a:solidFill>
                <a:latin typeface="Calibri" pitchFamily="34" charset="0"/>
              </a:rPr>
              <a:t>Κ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.</a:t>
            </a:r>
            <a:r>
              <a:rPr lang="el-GR">
                <a:solidFill>
                  <a:schemeClr val="tx2"/>
                </a:solidFill>
                <a:latin typeface="Calibri" pitchFamily="34" charset="0"/>
              </a:rPr>
              <a:t> Τσιμπάνης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l-GR">
                <a:solidFill>
                  <a:schemeClr val="tx2"/>
                </a:solidFill>
                <a:latin typeface="Calibri" pitchFamily="34" charset="0"/>
              </a:rPr>
              <a:t>Α. Διαμαντίδης</a:t>
            </a:r>
            <a:r>
              <a:rPr lang="el-GR">
                <a:latin typeface="Franklin Gothic Book" pitchFamily="34" charset="0"/>
              </a:rPr>
              <a:t/>
            </a:r>
            <a:br>
              <a:rPr lang="el-GR">
                <a:latin typeface="Franklin Gothic Book" pitchFamily="34" charset="0"/>
              </a:rPr>
            </a:br>
            <a:endParaRPr lang="en-US" sz="1400">
              <a:latin typeface="Franklin Gothic Book" pitchFamily="34" charset="0"/>
            </a:endParaRPr>
          </a:p>
          <a:p>
            <a:pPr algn="r"/>
            <a:endParaRPr lang="el-GR" sz="2800">
              <a:latin typeface="Franklin Gothic Book" pitchFamily="34" charset="0"/>
            </a:endParaRPr>
          </a:p>
        </p:txBody>
      </p:sp>
      <p:pic>
        <p:nvPicPr>
          <p:cNvPr id="47106" name="Picture 2" descr="C:\Users\Costas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316038"/>
            <a:ext cx="4214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Εικόνα 3" descr="Περιγραφή: ΕΣΠ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6003925"/>
            <a:ext cx="8143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1462088" y="5913438"/>
            <a:ext cx="5480050" cy="688975"/>
            <a:chOff x="1816" y="3736"/>
            <a:chExt cx="3452" cy="434"/>
          </a:xfrm>
        </p:grpSpPr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47111" name="Εικόνα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Tecnet </a:t>
            </a:r>
            <a:r>
              <a:rPr lang="el-GR" smtClean="0"/>
              <a:t>ταυτότητα</a:t>
            </a:r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1371600" y="1819275"/>
            <a:ext cx="9774238" cy="4048125"/>
          </a:xfrm>
        </p:spPr>
        <p:txBody>
          <a:bodyPr/>
          <a:lstStyle/>
          <a:p>
            <a:r>
              <a:rPr lang="el-GR" altLang="el-GR" b="1" smtClean="0"/>
              <a:t>Διαδικτυακή πλατφόρμα επικοινωνίας </a:t>
            </a:r>
            <a:r>
              <a:rPr lang="el-GR" altLang="el-GR" smtClean="0"/>
              <a:t>για την υποστήριξη του Δικτύου Τεχνικών Συμβούλων του έργου.</a:t>
            </a:r>
            <a:endParaRPr lang="en-US" altLang="el-GR" smtClean="0"/>
          </a:p>
          <a:p>
            <a:pPr lvl="1"/>
            <a:r>
              <a:rPr lang="el-GR" sz="2000" smtClean="0"/>
              <a:t>Ηλ. Διεύθυνση</a:t>
            </a:r>
            <a:r>
              <a:rPr lang="en-US" sz="2000" smtClean="0"/>
              <a:t>: </a:t>
            </a:r>
            <a:r>
              <a:rPr lang="en-US" sz="2000" b="1" smtClean="0"/>
              <a:t>https://tecnet.eetaa.gr/</a:t>
            </a:r>
          </a:p>
          <a:p>
            <a:pPr lvl="1"/>
            <a:r>
              <a:rPr lang="el-GR" altLang="el-GR" sz="2000" smtClean="0"/>
              <a:t>Φιλοξενία</a:t>
            </a:r>
            <a:r>
              <a:rPr lang="en-US" altLang="el-GR" sz="2000" smtClean="0"/>
              <a:t>: </a:t>
            </a:r>
            <a:r>
              <a:rPr lang="el-GR" altLang="el-GR" sz="2000" b="1" smtClean="0"/>
              <a:t>Ακαδημαϊκό Διαδίκτυο </a:t>
            </a:r>
            <a:r>
              <a:rPr lang="en-US" altLang="el-GR" sz="2000" b="1" smtClean="0"/>
              <a:t>GUnet</a:t>
            </a:r>
            <a:r>
              <a:rPr lang="el-GR" altLang="el-GR" sz="2000" b="1" smtClean="0"/>
              <a:t> / ΕΚΠΑ</a:t>
            </a:r>
            <a:endParaRPr lang="en-US" altLang="el-GR" sz="2000" b="1" smtClean="0"/>
          </a:p>
          <a:p>
            <a:pPr lvl="1"/>
            <a:r>
              <a:rPr lang="el-GR" sz="2000" smtClean="0"/>
              <a:t>Λειτουργική και Τεχνική Υποστήριξη:  </a:t>
            </a:r>
            <a:r>
              <a:rPr lang="el-GR" sz="2000" b="1" smtClean="0"/>
              <a:t>ΕΕΤΑΑ - GUnet</a:t>
            </a:r>
            <a:endParaRPr lang="en-US" sz="2000" b="1" smtClean="0"/>
          </a:p>
          <a:p>
            <a:pPr lvl="1"/>
            <a:r>
              <a:rPr lang="el-GR" sz="2000" smtClean="0"/>
              <a:t>Συμμετέχοντες: </a:t>
            </a:r>
            <a:r>
              <a:rPr lang="el-GR" sz="2000" b="1" smtClean="0"/>
              <a:t>36 τεχνικοί σύμβουλοι </a:t>
            </a:r>
            <a:r>
              <a:rPr lang="el-GR" sz="2000" smtClean="0"/>
              <a:t>(μέλη), </a:t>
            </a:r>
            <a:r>
              <a:rPr lang="el-GR" sz="2000" b="1" smtClean="0"/>
              <a:t>6 άτομα κεντρικής ομάδας </a:t>
            </a:r>
            <a:r>
              <a:rPr lang="el-GR" sz="2000" smtClean="0"/>
              <a:t>έργου (συντονιστές), </a:t>
            </a:r>
            <a:r>
              <a:rPr lang="el-GR" sz="2000" b="1" smtClean="0"/>
              <a:t>10 άτομα ομάδας διοίκησης έργου ΕΕΤΑΑ</a:t>
            </a:r>
            <a:r>
              <a:rPr lang="el-GR" sz="2000" smtClean="0"/>
              <a:t> (λειτουργικοί διαχειριστές), </a:t>
            </a:r>
            <a:br>
              <a:rPr lang="el-GR" sz="2000" smtClean="0"/>
            </a:br>
            <a:r>
              <a:rPr lang="el-GR" sz="2000" b="1" smtClean="0"/>
              <a:t>4 άτομα τεχνικής διαχείρισης</a:t>
            </a:r>
            <a:r>
              <a:rPr lang="el-GR" sz="2000" smtClean="0"/>
              <a:t> πλατφόρμας (τεχνικοί διαχειριστές), </a:t>
            </a:r>
            <a:r>
              <a:rPr lang="el-GR" sz="2000" b="1" smtClean="0"/>
              <a:t>εξωτερικοί παρατηρητές</a:t>
            </a:r>
            <a:r>
              <a:rPr lang="el-GR" sz="2000" smtClean="0"/>
              <a:t> (διαχειριστική αρχή, κλπ)</a:t>
            </a:r>
            <a:endParaRPr lang="en-US" sz="2000" smtClean="0"/>
          </a:p>
          <a:p>
            <a:endParaRPr lang="el-GR" altLang="el-GR" smtClean="0"/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700" y="5641975"/>
            <a:ext cx="19923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0487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75" y="5459413"/>
            <a:ext cx="1895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21507" name="AutoShape 4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21508" name="AutoShape 6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21509" name="AutoShape 8" descr="Αποτέλεσμα εικόνας για n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sp>
        <p:nvSpPr>
          <p:cNvPr id="21510" name="AutoShape 10" descr="data:image/jpeg;base64,/9j/4AAQSkZJRgABAQAAAQABAAD/2wCEAAkGBxIRDxUUEREVFhMSEBIQExARERQQExQTFREWFhUVFxoYICghGBolHRQUITEhJSkrLi4uGCAzODQsNygtMCsBCgoKDg0OGhAQGi0kICQvLCwtLC8sLCwsLCwsLCwsLCwsLCwsLCwsLCwsLCwsLCwsLCwsLCwsLCwsLCwsLCwsLP/AABEIAMIBAwMBEQACEQEDEQH/xAAcAAEAAgIDAQAAAAAAAAAAAAAABQYBBwMECAL/xABDEAACAgEBBAUJBQUGBwEAAAAAAQIDEQQFBhJRByExgZETIjIzQWFxocEUYnKCsUNSorLRFiNCc4OSJERTY5PC4RX/xAAaAQEAAgMBAAAAAAAAAAAAAAAAAwQBAgUG/8QAMBEBAAIBAgUDAgQHAQEAAAAAAAECAwQRBRIhMUETMlFhkSJCUnEUI4Gh0eHwMxX/2gAMAwEAAhEDEQA/AN4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3jtAq+3N/tFpsrynlbF+zp8/r5OXorxIr5q1dDT8Nz5uu20fMtf7Y6TtXa8UKNEPcvKTfxlLq8EVram09nZwcGw0j+ZO8/Zx6XpO2hD0nVYvv1YfjFr9DEam7e/BtPPbeP6pnS9Lcv2ukT99drXykiSNV8wqX4F+i/3hMaTpU0UvThdX8YKa/hbN41NJVb8F1FfbtP8A31TOl352dZ2aqCfKxSq/nSJIzUnyq34dqad6SmtNr6rPV2wn+CcZfobxMSq2x3r3iXZMtAAAAAAAAAAAAAAAAAAAAAGG8AZTAAAOptLadOmhx32xrj2Zm0svkub9yMTaK9ZSY8V8k8tI3lQdt9K1ccx0lTsf/UtzXD4qPpPvwVr6mI9rsafgl7dcs7fSOrX22959XrMq+6Tg/wBlHzK/hwrt78la2W1u8u3g0ODD7a9fnyiEaLYBkDAADIGOFcgTG/dI6Tbmqq9Xqbo+5Wya8G8G0XtHaVe+lw391I+yY0nSDtGv/mFNcraq384pP5kkZ7x5Vr8J0tu1dv2mUzpuljUx9Zp6p/hlKp/+xvGqnzCpbgeOfbaU1pOlmh+t01sebhKNi+jJI1NfMKl+B5Y9tolMaTpG2dZ23Sg+VlU4/PGPmbxnpPlVvwrVV/Lv+0wmtHvDpLfV6mmWfYrY58G8kkXrPlVtps1e9Z+yRjJPsafweTZDMbPoMAAAAAAAAAAAAAa7rqolfOG0kvKyunwWapKymyMpvyaqc8whhOK4MJ5T7e1hPf2QpxmqU6urqentnQu7ybSA+ZbM2jVnyGsVnKGqrjbH4ZhwT8ZMDjt3j1tCf2jZ7ml/j0lsZPHPgt4cfDiYZiN2rd+d5nr9QpJSjVXHhrhLqab9KTSbWfZ3HPzZOaz1/DNLGDFvPeVcSy8LrbeEl1tvkQ7bujNoiN5WfSbqRjDj1l6pTWeCOJWd+epPxLNNNM93D1HGq1nbHG/1c09lbMawr9QvvycMfyYJf4aqnHG8+/aP7/5Ru293ZUQ8rXNW0vq40sOOeziX1K+TBNerq6LidM88s9JQhC6jDYG4N09wNLZoKpaqrN1kXZKSlKEoqTzCPU/ZHHfkvUwV5Y3h5XVcUzRmt6duin9JO7NOz7KvIcfBbCxtTlx4cXHCXVnsk+3PYQZsUV22dPhmuvni0ZNuiSh0VXyqhOOorUpQjKVVkJLhk1lx4lns+Bt/DTt3QzxykWmJpP3Una+z5aa+dM3Fzqkoydbco5cVLCbS58u0gtXlnZ18GaM2OL17S6hqmZAAAMNAdjTay2v1dtkMfuWSh+jMxaY8o7Ycdu9Y+yX0m+e0KvR1djXKzFvzkm/mbxmvHlWvw3TW/JCY0vSjr4+nGmxferlGXjGWPkSRqbKl+Caee0zH/fsmtJ0tr9rpH/pWJ/KSRvGq+YVb8Ct+W/3XzdvbkNdp431xnGMpSjw2cKlmMnF+i2sZXMsUvFo3hxtTp7YMk0slDdAAAAAAAAAdXWaCu1NTimmsNNZTAg/7KKt501ttP3arHGH/AI3mv+HIGHVtGHZqa5L2+W0qnJ99c60v9rAqXSFvZq9PR5KXkXK5OGa1bCcY486WHlLl2+0iy3iI2dDQae1788RvENUR1EsdUF/v/wDhS5a/L0nr5v0R9/8ASY3Utt+0qUKYTlCLlGMrH29S4uqPXhNsnw0rzObxPUZfS2mNon6rpulsK27UvUamSnxp/wB1iUoweVhpyfaksdSXb7S2862JPZFThhwj2ckBS9t6OvTUaldlUq2lD2cbTXV3tGmTblndY0kWnNXl77tWI5j3Mdktupsj7ZraqWsxlLis/wAuK4pZ+OMfmJMVea0Qqa7P6OG1vPh6LSwdJ4lUt99ifatToFjMY6mUrPwRhx473BLvI705phd0uo9KmT6xstGs1Maqp2T6o1wlOXwisv8AQ3mdlStZtMRDQOw9h6rat9k4JLim7LbZvEISm+Lh5t9fYvYihFLZLbvXZNVi0WKtZ/pC2rohsx162GeX2eTXj5T6En8L9VL/AO9G/wD5/wB/9ITbXRzrdPFyio3RXW3S/PS58D633ZNLae0duq1g4vgyTtb8M/X/ACqmnonY8VwlOWG+GEXOWF2vC6yGImezpWyVrG9p2h8WRcXiScX+7JOL8GY2mGa3rbtLAbAAABkDdfRblaCtezz5eM2/qdDB7IeP4pO+osupM5oAAAAAAAAAAGBprpY2TZHUq95dcoqHui1nHwTyU9RSd+Z6Tg+ory+lPdr91Ll9Cru7nLDsbPvlRbGyvqnF9T7cr2p+5m1bzWd0GfTVzUmlmwNkb+Ux67Iyrk/S4Y8cG+ax1lyuorPd53LwfNWfw9YSGt6SNOo+Y7JvkoeTXe2ZnUUhpThOotPWNlB2/vBbq5ed5taeY1x61nm37WVcmabu7ouHU0/XvKIInRbW6GNkYhbqpL035Gv8MXmbXxlhflLmmptG7zPGs/NeMUeOq97R2pGq/T1P0tRZOCXKMKpTb8VFfmLMy4taTMTPwkMGWqldLm1PI7NlBPEtRONX5F59ndwxx+Yhz22q6PC8XPnifjqltwtlfZdnUwaxOUPK2fjn5z8Mpdxtjry1iEGtzermtb7ODf3Qa3UUV16KfA3dGVtkbPJyVaT9Hn1tP8pm8WmOjGltiraZyRv06fus0V1G6s1xszSQhvTaq0knpJWyS7FOXklLxyn3leIiMsuvkyWtoKxPys3SEl/+Xqm0m1RPDazhvqyuRJl9kqehmY1FP3hW9wdytNbs6FmqojOy5ysTeYyjBvEEmmmupJ95HixV5esL2v4hljPMY7TER0QHSZurp9GqHpYSUrrJV8LnKabwuFLPY8sjzYq122W+G8Qy5ZtGSekRukZ9EknCLjq8TcVxRnVmKljrSafZnJn+F+rSOOzvO9On7qDt3Zj0mpsolOM5VOKlKGeHLgpY6/biSK168s7O1ptRGfHGSI23dA1Tt69HVWNDV/lxfis/U6OL2w8Vr53z3n6rYSqQAAAAAAAAAAAOhtvZcNTTKuaypJoxMbxskx5JpaLQ8/7wbHnpNRKqa7G3GX70c9TObkpyS9notVGox7+fKNNFsAAAMwg5SUY+lKSis9Sy3hfqIjeWt7ctZn4ej93tBDT6WqmDTVdcYtrDzLHnS6uby+86lY2jZ4TPknJkm8+WvdqbZ8tvPp4J+ZppOhcuOdTlY/5V+Uhm2+WIdKmDl0Nrz5/y2mWHIal6QrVrNtabSN+ZXKuE17HK2SlNf7IxXeVcv4rxV3NDX0tLfN5baLThtc7Q2/rLtuvSaW9QqhWozzXGxKUYOcpYfa8yhHtIJvM5OWHTrp8ddL6t46+Fk4dqV/4tJcvfG3TSfhxol/Ep/wAmfmFJ6P8AWS1G39VdNJSlTdFxT4kuG2mCSftWK+0gxTvkmXU1uOMekx1j/u7YO9uz3qdFbTHtu4K8r2KVkVJ9yy+4ntG8bOThyenki/wk6KowhGEViMYqEVySWEvBGyOZ3neVf3l2X9o1uhysxptt1Mv9OMeH+OUDS1d5hPhyzjpfbzGyw3WKEXKTwoxcm+SSyzdBEbzs80bQ1rvvsul222Ts+Ck8pdywu45d7b2mXutNi9PFWvxDrs1TvQu5tXDpKlyqgvCKOnTtDwmptvktP1TpugAAAAAAAAAAAAAqu/u7C1tDcVi2HnQf0fuZFlpzQu6HVTgyb+PLRVtbjJxkmpRbTT7U17DnTG07PZ0vF6xavaXwGwAAAmN3Y02vurea7rIvnGyRtF7R5V76TDfvWGdHr7KtRG+Mv72NjsU5edmbzlvPbnLEXmJ3MmmpfF6fhddH0sauPraKprnFuD8OwsRqZ8w5F+CV/LZTtVta2erlqk+G13u+L7eF8WYr3pJJdxBN/wAXM6dNLWuD0vG2zce7fSJpNTFK2SpuxiUJ+i392XY0XqZq2eY1HDsuGe28JXZuy9DXqbNVS4eVuzx2eV4l1tN4TeI5aWccjaK1id4QXy5bUjHbtCN3y34o0lMo1WRs1EotQhB8Si31cUmupJduPbg1yZYrCfSaHJmvHTaFK6FK/wDjLvdpks/Gxf0INN3l0+NRy46R9W5C486q229s42toNLF+k9Rfb7ktNbGtd7cn+VGk2/FELFMO+G2T42WdxWc460mk/c8Z/RG6uq/SbtHyGzLcPErsUR5+e8Sx+VSIs1tqSu8OxepqKx8dWh0c57WH1GOWlzaXiIYtO1Zl6Q2FXw0RX3V+h1a9ngsnulIGUYAAAAAAAAAAAAADXHSBuHPUWK/SRjxvqsg3w8XKS95WzYebrDs8O4lGGOTJ2a81262tp9PS24XthB2L+HJWnDePDt4+Jae/ayJsg4vEk4vlJOL8GaTWY7rdctLe2Yl8mG4AAAAAGHFPtBsysrsbS5KTSM80o5xUnxDCikY3bxWI7Jbd3eC/Q2SnRw5nFRkpx4k0nlfDtJMeSadlTV6OmpiIt4XHR9Ldy9bpoS99c3F/MnjU/MOTfgn6bIPQ70xltuOuvUo18UvNXnOEPISrivF5fxZpGWJyc0rGTQWrpPSr3bV0W/Wz7eqOqgn+7N8D+ZajLWfLg30WenesqH0wbahdZRTVZGcYRlfJwkpR4peZHrXtwp+JX1N99oh2OC4JrNr2j6NeFV6Bz6CHFdWudta8ZpGa+6EWedsVp+kvSWz44rj8EdSHhL93ZMtQAAAAAAAAAAAAAAAB1tTs+qxYsqhJfegpfqY2htF7R2lA63cHZ9vbp4xb9tTdf8ppOKs+Fmmuz07WlAa3omofqb7Ie6WLF9GRzp6rtOM5q99pQGt6K9XH1dtVi5PNb+pHOmnxK7j43WfdVX9bubr6vS0s2v3ocM18nn5EU4LwuY+Kae/nZC6iqVbxZGUHynFw/Ujmsx3hcpnx39tol8GEoAAAAAADDiDaBIMRER2ZDKR3dr4tZQv+/W/CSf0N8fuhW1ltsF/2l6NoWIr4I6bw893IGAAAAAAAAAAAAAAAAAAAAAADiu00JrE4RkuTSZjZmLTHZB67cnQXelpoJv2wzB+McGs46z3hYpq81PbaVf1vRTpZeqttr92VYv4usjnT1lcpxjPXv1QGt6KNRH1V9c/dKLrf1Ip03xK7j45+qqA1u420Ku3TuS51yU/6P5Ec6e8LtOLae3fog9Tora3iyqcPxwlH5tEc0tHeFymqw39tocCZqmiYnsBkAAAJ3ceri2jQuU2/CLJMPvhR4lO2ns9CRXUdJ4tkAAAAAAAAAAAAAAAAAAAAAAAAAAAADjspjJYlFNe9JhneUPrt0dDd6emrz+8oKL8UazSs94TU1OWnttMIDXdFmjn6uVtb+7PiXhJMjnBSVzHxXUV87oDW9E1q9TqIy91kWn4r+hFOm+JXMfHLfmqr+t6P9oVfsVNc6pqX64I509oXacYwW77wgtVsu+r1lFsPxVyS8cYI5x2jwuU1uC/a0J/owr4tp1/dhOX6L6m+CPxqnFbxOmnafMN8HQeSAAAAAAAAAAAAAAAAAAAAAAAAAAAAAAAAAAAfM60+1J/FZDO8uvTs6mE+ONUFPGONRSljlkxtDM3tMbbu0Zag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488950"/>
            <a:ext cx="7086600" cy="5240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4027488" y="5899150"/>
            <a:ext cx="3765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400">
                <a:latin typeface="Franklin Gothic Book" pitchFamily="34" charset="0"/>
              </a:rPr>
              <a:t>https://tecnet.eetaa.gr/</a:t>
            </a:r>
          </a:p>
        </p:txBody>
      </p:sp>
      <p:pic>
        <p:nvPicPr>
          <p:cNvPr id="21514" name="Εικόνα 3" descr="Περιγραφή: ΕΣΠ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550" y="6051550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4241800" y="6169025"/>
            <a:ext cx="5480050" cy="688975"/>
            <a:chOff x="1816" y="3736"/>
            <a:chExt cx="3452" cy="434"/>
          </a:xfrm>
        </p:grpSpPr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1517" name="Εικόνα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00"/>
              </a:lnSpc>
            </a:pPr>
            <a:r>
              <a:rPr lang="el-GR" smtClean="0"/>
              <a:t>Η πλατφόρμα </a:t>
            </a:r>
            <a:r>
              <a:rPr lang="en-US" smtClean="0"/>
              <a:t>Tec</a:t>
            </a:r>
            <a:r>
              <a:rPr lang="el-GR" smtClean="0"/>
              <a:t>net </a:t>
            </a:r>
            <a:r>
              <a:rPr lang="el-GR" sz="2400" smtClean="0"/>
              <a:t>(1)</a:t>
            </a:r>
            <a:endParaRPr lang="el-GR" smtClean="0"/>
          </a:p>
        </p:txBody>
      </p:sp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>
          <a:xfrm>
            <a:off x="1371600" y="1819275"/>
            <a:ext cx="10313988" cy="4524375"/>
          </a:xfrm>
        </p:spPr>
        <p:txBody>
          <a:bodyPr/>
          <a:lstStyle/>
          <a:p>
            <a:r>
              <a:rPr lang="el-GR" sz="2400" smtClean="0"/>
              <a:t>Πλατφόρμα επικοινωνίας, ενημέρωσης και συνεργασίας </a:t>
            </a:r>
          </a:p>
          <a:p>
            <a:r>
              <a:rPr lang="el-GR" sz="2400" smtClean="0"/>
              <a:t>Υπηρεσία ομπρέλα για όλες τις δράσεις του έργου</a:t>
            </a:r>
          </a:p>
          <a:p>
            <a:r>
              <a:rPr lang="el-GR" sz="2400" smtClean="0"/>
              <a:t>Ασφαλές διαδικτυακό περιβάλλον συνεργασίας</a:t>
            </a:r>
          </a:p>
          <a:p>
            <a:r>
              <a:rPr lang="el-GR" sz="2400" smtClean="0"/>
              <a:t>Προσωποποιημένη πρόσβαση χρηστών στις προσφερόμενες υπηρεσίες</a:t>
            </a:r>
          </a:p>
          <a:p>
            <a:r>
              <a:rPr lang="el-GR" sz="2400" smtClean="0"/>
              <a:t>Υποστηρίζει ποικίλα σενάρια συνεργασίας</a:t>
            </a:r>
            <a:r>
              <a:rPr lang="en-US" sz="2400" smtClean="0"/>
              <a:t> </a:t>
            </a:r>
            <a:r>
              <a:rPr lang="el-GR" sz="2400" smtClean="0"/>
              <a:t>και δικτύωσης</a:t>
            </a:r>
          </a:p>
          <a:p>
            <a:r>
              <a:rPr lang="el-GR" sz="2400" smtClean="0"/>
              <a:t>Χαρακτηρίζεται από απλότητα στη χρήση και προσβασιμότητα</a:t>
            </a:r>
          </a:p>
          <a:p>
            <a:r>
              <a:rPr lang="el-GR" sz="2400" smtClean="0"/>
              <a:t>Δυνατότητα σύνδεσης από όλες τις συσκευές (</a:t>
            </a:r>
            <a:r>
              <a:rPr lang="en-US" sz="2400" smtClean="0"/>
              <a:t>pc, tablet, smartphone</a:t>
            </a:r>
            <a:r>
              <a:rPr lang="el-GR" sz="2400" smtClean="0"/>
              <a:t>)</a:t>
            </a:r>
          </a:p>
          <a:p>
            <a:r>
              <a:rPr lang="el-GR" sz="2400" smtClean="0"/>
              <a:t>Ενσωμάτωση δωματίων τηλεσυνεργασίας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5775325"/>
            <a:ext cx="1946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2536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"/>
          <p:cNvSpPr/>
          <p:nvPr/>
        </p:nvSpPr>
        <p:spPr>
          <a:xfrm>
            <a:off x="436563" y="587375"/>
            <a:ext cx="4381500" cy="5786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20 - Θέση περιεχομένου"/>
          <p:cNvSpPr>
            <a:spLocks noGrp="1"/>
          </p:cNvSpPr>
          <p:nvPr>
            <p:ph idx="1"/>
          </p:nvPr>
        </p:nvSpPr>
        <p:spPr>
          <a:xfrm>
            <a:off x="6132513" y="1230313"/>
            <a:ext cx="5691187" cy="5154612"/>
          </a:xfrm>
        </p:spPr>
        <p:txBody>
          <a:bodyPr rtlCol="0"/>
          <a:lstStyle/>
          <a:p>
            <a:pPr marL="384048" indent="-384048" fontAlgn="auto">
              <a:defRPr/>
            </a:pPr>
            <a:r>
              <a:rPr lang="el-GR" dirty="0" smtClean="0"/>
              <a:t>Αποτελεί ένα </a:t>
            </a:r>
            <a:r>
              <a:rPr lang="el-GR" b="1" i="1" dirty="0" smtClean="0"/>
              <a:t>σημαντικό εργαλείο υποστήριξης</a:t>
            </a:r>
            <a:r>
              <a:rPr lang="el-GR" dirty="0" smtClean="0"/>
              <a:t> του έργου των Τεχνικών </a:t>
            </a:r>
            <a:r>
              <a:rPr lang="el-GR" dirty="0"/>
              <a:t>Συμβούλων </a:t>
            </a:r>
            <a:r>
              <a:rPr lang="el-GR" dirty="0" smtClean="0"/>
              <a:t>της δράσης, με σκοπό: </a:t>
            </a:r>
          </a:p>
          <a:p>
            <a:pPr marL="384048" lvl="1" indent="-384048" fontAlgn="auto">
              <a:defRPr/>
            </a:pPr>
            <a:r>
              <a:rPr lang="el-GR" sz="2000" dirty="0" smtClean="0"/>
              <a:t>την </a:t>
            </a:r>
            <a:r>
              <a:rPr lang="el-GR" sz="2000" b="1" dirty="0"/>
              <a:t>συστηματική ενημέρωση </a:t>
            </a:r>
            <a:r>
              <a:rPr lang="el-GR" sz="2000" dirty="0"/>
              <a:t>των Δήμων, των ΔΕΥΑ και των ΦΟΔΣΑ </a:t>
            </a:r>
            <a:r>
              <a:rPr lang="el-GR" sz="2000" u="sng" dirty="0"/>
              <a:t>για νέες προσκλήσεις</a:t>
            </a:r>
            <a:r>
              <a:rPr lang="el-GR" sz="2000" dirty="0"/>
              <a:t> του Επιχειρησιακού Προγράμματος «Υποδομές Μεταφορών, Περιβάλλον και Αειφόρος Ανάπτυξη» (ΕΠ ΥΜΕΠΕΡΑΑ), </a:t>
            </a:r>
            <a:endParaRPr lang="el-GR" sz="2000" dirty="0" smtClean="0"/>
          </a:p>
          <a:p>
            <a:pPr marL="384048" lvl="1" indent="-384048" fontAlgn="auto">
              <a:defRPr/>
            </a:pPr>
            <a:r>
              <a:rPr lang="el-GR" sz="2000" dirty="0" smtClean="0"/>
              <a:t>την σε </a:t>
            </a:r>
            <a:r>
              <a:rPr lang="el-GR" sz="2000" dirty="0"/>
              <a:t>βάθος </a:t>
            </a:r>
            <a:r>
              <a:rPr lang="el-GR" sz="2000" b="1" dirty="0"/>
              <a:t>κατανόηση των προσκλήσεων </a:t>
            </a:r>
            <a:r>
              <a:rPr lang="el-GR" sz="2000" dirty="0" smtClean="0"/>
              <a:t>για την </a:t>
            </a:r>
            <a:r>
              <a:rPr lang="el-GR" sz="2000" dirty="0"/>
              <a:t>υποβολή προτάσεων και </a:t>
            </a:r>
            <a:endParaRPr lang="el-GR" sz="2000" dirty="0" smtClean="0"/>
          </a:p>
          <a:p>
            <a:pPr marL="384048" lvl="1" indent="-384048" fontAlgn="auto">
              <a:defRPr/>
            </a:pPr>
            <a:r>
              <a:rPr lang="el-GR" sz="2000" dirty="0" smtClean="0"/>
              <a:t>την </a:t>
            </a:r>
            <a:r>
              <a:rPr lang="el-GR" sz="2000" dirty="0"/>
              <a:t>οριζόντια </a:t>
            </a:r>
            <a:r>
              <a:rPr lang="el-GR" sz="2000" b="1" dirty="0"/>
              <a:t>τεχνική υποστήριξη των στελεχών</a:t>
            </a:r>
            <a:r>
              <a:rPr lang="el-GR" sz="2000" dirty="0"/>
              <a:t> των </a:t>
            </a:r>
            <a:r>
              <a:rPr lang="el-GR" sz="2000" u="sng" dirty="0"/>
              <a:t>τεχνικών υπηρεσιών </a:t>
            </a:r>
            <a:r>
              <a:rPr lang="el-GR" sz="2000" dirty="0" smtClean="0"/>
              <a:t>και </a:t>
            </a:r>
            <a:r>
              <a:rPr lang="el-GR" sz="2000" dirty="0"/>
              <a:t>των </a:t>
            </a:r>
            <a:r>
              <a:rPr lang="el-GR" sz="2000" u="sng" dirty="0"/>
              <a:t>υπηρεσιών προγραμματισμού </a:t>
            </a:r>
            <a:r>
              <a:rPr lang="el-GR" sz="2000" dirty="0"/>
              <a:t>που αναλαμβάνουν </a:t>
            </a:r>
            <a:r>
              <a:rPr lang="el-GR" sz="2000" b="1" dirty="0"/>
              <a:t>τη σύνταξη προτάσεων </a:t>
            </a:r>
            <a:r>
              <a:rPr lang="el-GR" sz="2000" dirty="0"/>
              <a:t>σε προσκλήσεις του ΕΣΠΑ.</a:t>
            </a:r>
            <a:endParaRPr lang="el-GR" sz="1800" dirty="0" smtClean="0"/>
          </a:p>
          <a:p>
            <a:pPr marL="0" lvl="1" indent="0" fontAlgn="auto">
              <a:buFont typeface="Franklin Gothic Book" pitchFamily="34" charset="0"/>
              <a:buNone/>
              <a:defRPr/>
            </a:pPr>
            <a:endParaRPr lang="el-GR" dirty="0" smtClean="0"/>
          </a:p>
        </p:txBody>
      </p:sp>
      <p:sp>
        <p:nvSpPr>
          <p:cNvPr id="23" name="1 - Τίτλος"/>
          <p:cNvSpPr txBox="1">
            <a:spLocks/>
          </p:cNvSpPr>
          <p:nvPr/>
        </p:nvSpPr>
        <p:spPr>
          <a:xfrm>
            <a:off x="6048375" y="581025"/>
            <a:ext cx="5800725" cy="609600"/>
          </a:xfrm>
          <a:prstGeom prst="rect">
            <a:avLst/>
          </a:prstGeom>
        </p:spPr>
        <p:txBody>
          <a:bodyPr/>
          <a:lstStyle/>
          <a:p>
            <a:pPr defTabSz="914400" fontAlgn="auto">
              <a:lnSpc>
                <a:spcPct val="84000"/>
              </a:lnSpc>
              <a:spcAft>
                <a:spcPts val="0"/>
              </a:spcAft>
              <a:defRPr/>
            </a:pPr>
            <a:r>
              <a:rPr lang="el-GR" sz="3200" dirty="0">
                <a:latin typeface="+mn-lt"/>
                <a:cs typeface="+mn-cs"/>
              </a:rPr>
              <a:t>Η πλατφόρμα T</a:t>
            </a:r>
            <a:r>
              <a:rPr lang="en-US" sz="3200" dirty="0" err="1">
                <a:latin typeface="+mn-lt"/>
                <a:cs typeface="+mn-cs"/>
              </a:rPr>
              <a:t>ec</a:t>
            </a:r>
            <a:r>
              <a:rPr lang="el-GR" sz="3200" dirty="0" err="1">
                <a:latin typeface="+mn-lt"/>
                <a:cs typeface="+mn-cs"/>
              </a:rPr>
              <a:t>net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l-GR" sz="2400" dirty="0">
                <a:latin typeface="+mn-lt"/>
                <a:cs typeface="+mn-cs"/>
              </a:rPr>
              <a:t>(</a:t>
            </a:r>
            <a:r>
              <a:rPr lang="en-US" sz="2400" dirty="0">
                <a:latin typeface="+mn-lt"/>
                <a:cs typeface="+mn-cs"/>
              </a:rPr>
              <a:t>2</a:t>
            </a:r>
            <a:r>
              <a:rPr lang="el-GR" sz="2400" dirty="0">
                <a:latin typeface="+mn-lt"/>
                <a:cs typeface="+mn-cs"/>
              </a:rPr>
              <a:t>)</a:t>
            </a:r>
            <a:endParaRPr lang="el-GR" sz="32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556" name="Picture 2" descr="C:\Users\Costas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950" y="4911725"/>
            <a:ext cx="26431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2678113"/>
            <a:ext cx="30241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Εικόνα 3" descr="Περιγραφή: ΕΣΠ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6032500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6711950" y="5942013"/>
            <a:ext cx="5480050" cy="688975"/>
            <a:chOff x="1816" y="3736"/>
            <a:chExt cx="3452" cy="434"/>
          </a:xfrm>
        </p:grpSpPr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3562" name="Εικόνα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Τι περιέχει</a:t>
            </a:r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smtClean="0"/>
              <a:t>Χώρους συνεργασίας για την οργάνωση ομάδων εργασίας με στόχο </a:t>
            </a:r>
            <a:br>
              <a:rPr lang="el-GR" sz="2400" smtClean="0"/>
            </a:br>
            <a:r>
              <a:rPr lang="el-GR" sz="2400" smtClean="0"/>
              <a:t>την</a:t>
            </a:r>
            <a:r>
              <a:rPr lang="en-US" sz="2400" smtClean="0"/>
              <a:t> </a:t>
            </a:r>
            <a:r>
              <a:rPr lang="el-GR" sz="2400" smtClean="0"/>
              <a:t>υποστήριξη, την επικοινωνία και την ενημέρωση</a:t>
            </a:r>
          </a:p>
          <a:p>
            <a:r>
              <a:rPr lang="el-GR" sz="2400" smtClean="0"/>
              <a:t>Αιτήματα, επισκέψεις, αναφορές αποτελεσμάτων</a:t>
            </a:r>
          </a:p>
          <a:p>
            <a:r>
              <a:rPr lang="el-GR" sz="2400" smtClean="0"/>
              <a:t>Ψηφιακή βιβλιοθήκη / αποθετήρια περιεχομένου</a:t>
            </a:r>
          </a:p>
          <a:p>
            <a:r>
              <a:rPr lang="el-GR" sz="2400" smtClean="0"/>
              <a:t>Υπηρεσίες υποστήριξης, επικοινωνίας, τηλεσυνεργασίας 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5775325"/>
            <a:ext cx="1946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5608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3 - Τίτλος"/>
          <p:cNvSpPr>
            <a:spLocks noGrp="1"/>
          </p:cNvSpPr>
          <p:nvPr>
            <p:ph type="title"/>
          </p:nvPr>
        </p:nvSpPr>
        <p:spPr>
          <a:xfrm>
            <a:off x="385763" y="685800"/>
            <a:ext cx="4194175" cy="1066800"/>
          </a:xfrm>
        </p:spPr>
        <p:txBody>
          <a:bodyPr/>
          <a:lstStyle/>
          <a:p>
            <a:r>
              <a:rPr lang="el-GR" smtClean="0"/>
              <a:t>Δέσμες Συνεργασίας</a:t>
            </a:r>
          </a:p>
        </p:txBody>
      </p:sp>
      <p:sp>
        <p:nvSpPr>
          <p:cNvPr id="26626" name="4 - Θέση περιεχομένου"/>
          <p:cNvSpPr>
            <a:spLocks noGrp="1"/>
          </p:cNvSpPr>
          <p:nvPr>
            <p:ph idx="1"/>
          </p:nvPr>
        </p:nvSpPr>
        <p:spPr>
          <a:xfrm>
            <a:off x="6207125" y="384175"/>
            <a:ext cx="5419725" cy="5195888"/>
          </a:xfrm>
        </p:spPr>
        <p:txBody>
          <a:bodyPr/>
          <a:lstStyle/>
          <a:p>
            <a:r>
              <a:rPr lang="el-GR" b="1" smtClean="0"/>
              <a:t>Δέσμη 1 - Ανάλυση προετοιμασία προσκλήσεων του ΕΠ για ΟΤΑ</a:t>
            </a:r>
            <a:r>
              <a:rPr lang="el-GR" smtClean="0"/>
              <a:t/>
            </a:r>
            <a:br>
              <a:rPr lang="el-GR" smtClean="0"/>
            </a:br>
            <a:r>
              <a:rPr lang="el-GR" sz="2000" smtClean="0"/>
              <a:t>Φάση 1 του έργου / Ανάλυση απαιτήσεων προσκλήσεων / Ενημέρωση συνεργατών </a:t>
            </a:r>
            <a:endParaRPr lang="en-US" sz="2000" smtClean="0"/>
          </a:p>
          <a:p>
            <a:r>
              <a:rPr lang="el-GR" b="1" smtClean="0"/>
              <a:t>Δέσμη 2 - Υποστήριξη επικοινωνίας, ενημέρωσης και προετοιμασίας ΟΤΑ</a:t>
            </a:r>
            <a:r>
              <a:rPr lang="el-GR" smtClean="0"/>
              <a:t/>
            </a:r>
            <a:br>
              <a:rPr lang="el-GR" smtClean="0"/>
            </a:br>
            <a:r>
              <a:rPr lang="el-GR" sz="2000" smtClean="0"/>
              <a:t>Φάση 2 του έργου - Κύρια / Υποστήριξη της δραστηριότητας των Τεχνικών συμβούλων</a:t>
            </a:r>
            <a:endParaRPr lang="en-US" sz="2000" smtClean="0"/>
          </a:p>
          <a:p>
            <a:r>
              <a:rPr lang="el-GR" b="1" smtClean="0"/>
              <a:t>Δέσμη 3 - Άλλες δραστηριότητες τεχνικών συμβούλων</a:t>
            </a:r>
            <a:r>
              <a:rPr lang="el-GR" smtClean="0"/>
              <a:t/>
            </a:r>
            <a:br>
              <a:rPr lang="el-GR" smtClean="0"/>
            </a:br>
            <a:r>
              <a:rPr lang="el-GR" sz="2000" smtClean="0"/>
              <a:t>Φάση 2 του έργου - Δευτερεύουσα / Υποστήριξη καταγραφής υποδομών</a:t>
            </a:r>
            <a:endParaRPr lang="en-US" sz="2000" smtClean="0"/>
          </a:p>
          <a:p>
            <a:r>
              <a:rPr lang="el-GR" b="1" smtClean="0"/>
              <a:t>Ψηφιακή Βιβλιοθήκη Έργου</a:t>
            </a:r>
          </a:p>
          <a:p>
            <a:r>
              <a:rPr lang="el-GR" b="1" smtClean="0"/>
              <a:t>Ομάδα Έργου </a:t>
            </a:r>
            <a:r>
              <a:rPr lang="en-US" b="1" smtClean="0"/>
              <a:t>Tecnet</a:t>
            </a:r>
            <a:endParaRPr lang="el-GR" sz="1800" smtClean="0"/>
          </a:p>
          <a:p>
            <a:endParaRPr lang="el-GR" smtClean="0"/>
          </a:p>
        </p:txBody>
      </p:sp>
      <p:pic>
        <p:nvPicPr>
          <p:cNvPr id="26627" name="Picture 4" descr="Αποτέλεσμα εικόνας για grou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751013"/>
            <a:ext cx="44196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60150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6711950" y="5924550"/>
            <a:ext cx="5480050" cy="688975"/>
            <a:chOff x="1816" y="3736"/>
            <a:chExt cx="3452" cy="434"/>
          </a:xfrm>
        </p:grpSpPr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6632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21863" cy="1057275"/>
          </a:xfrm>
        </p:spPr>
        <p:txBody>
          <a:bodyPr/>
          <a:lstStyle/>
          <a:p>
            <a:r>
              <a:rPr lang="el-GR" sz="3600" smtClean="0"/>
              <a:t>Δ1 – Ανάλυση προετοιμασία προσκλήσεων για ΟΤΑ</a:t>
            </a:r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smtClean="0"/>
              <a:t>Φάση 1 του έργου / Ανάλυση απαιτήσεων προσκλήσεων / Ενημέρωση συνεργατών / </a:t>
            </a:r>
            <a:r>
              <a:rPr lang="el-GR" sz="2400" b="1" smtClean="0"/>
              <a:t>1 Συνεργασία  ανά πρόσκληση </a:t>
            </a:r>
            <a:r>
              <a:rPr lang="el-GR" sz="2400" smtClean="0"/>
              <a:t>/ Όλοι οι χρήστες σε όλες τις συνεργασίες</a:t>
            </a:r>
            <a:endParaRPr lang="en-US" sz="2400" smtClean="0"/>
          </a:p>
          <a:p>
            <a:r>
              <a:rPr lang="el-GR" sz="2400" smtClean="0"/>
              <a:t>Συνολικά </a:t>
            </a:r>
            <a:r>
              <a:rPr lang="el-GR" sz="2400" b="1" smtClean="0"/>
              <a:t>7-10 Συνεργασίες </a:t>
            </a:r>
            <a:r>
              <a:rPr lang="el-GR" sz="2400" smtClean="0"/>
              <a:t>σε αυτή τη δέσμη όσες και οι προσκλήσεις του ΕΠ προς τους ΟΤΑ </a:t>
            </a:r>
            <a:endParaRPr lang="en-US" sz="2400" smtClean="0"/>
          </a:p>
          <a:p>
            <a:r>
              <a:rPr lang="el-GR" sz="2400" smtClean="0"/>
              <a:t>Οι συνεργασίες αυτές θα αποτελούν </a:t>
            </a:r>
            <a:r>
              <a:rPr lang="el-GR" sz="2400" b="1" smtClean="0"/>
              <a:t>ψηφιακά αποθετήρια για τις προσκλήσεις</a:t>
            </a:r>
            <a:r>
              <a:rPr lang="el-GR" sz="2400" smtClean="0"/>
              <a:t> προς τους ΟΤΑ καθώς και χώρο </a:t>
            </a:r>
            <a:r>
              <a:rPr lang="el-GR" sz="2400" b="1" smtClean="0"/>
              <a:t>επικοινωνίας και ανάλυσης </a:t>
            </a:r>
            <a:r>
              <a:rPr lang="el-GR" sz="2400" smtClean="0"/>
              <a:t>των προσκλήσεων.</a:t>
            </a:r>
            <a:endParaRPr lang="en-US" sz="2400" smtClean="0"/>
          </a:p>
          <a:p>
            <a:endParaRPr lang="en-US" smtClean="0"/>
          </a:p>
        </p:txBody>
      </p:sp>
      <p:pic>
        <p:nvPicPr>
          <p:cNvPr id="27651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3950" y="4656138"/>
            <a:ext cx="15732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Εικόνα 3" descr="Περιγραφή: ΕΣΠ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40438"/>
            <a:ext cx="8143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2882900" y="5949950"/>
            <a:ext cx="5480050" cy="688975"/>
            <a:chOff x="1816" y="3736"/>
            <a:chExt cx="3452" cy="434"/>
          </a:xfrm>
        </p:grpSpPr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816" y="3795"/>
              <a:ext cx="27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l-GR">
                <a:solidFill>
                  <a:srgbClr val="79766F"/>
                </a:solidFill>
              </a:endParaRPr>
            </a:p>
            <a:p>
              <a:r>
                <a:rPr lang="el-GR" sz="1000"/>
                <a:t>Με τη συγχρηματοδότηση της Ελλάδας και της Ευρωπαϊκής Ένωσης</a:t>
              </a:r>
            </a:p>
          </p:txBody>
        </p:sp>
        <p:pic>
          <p:nvPicPr>
            <p:cNvPr id="27656" name="Εικόνα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" y="3736"/>
              <a:ext cx="613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3580</TotalTime>
  <Words>1096</Words>
  <Application>Microsoft Office PowerPoint</Application>
  <PresentationFormat>Custom</PresentationFormat>
  <Paragraphs>173</Paragraphs>
  <Slides>25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6</vt:i4>
      </vt:variant>
      <vt:variant>
        <vt:lpstr>Τίτλοι διαφανειών</vt:lpstr>
      </vt:variant>
      <vt:variant>
        <vt:i4>25</vt:i4>
      </vt:variant>
    </vt:vector>
  </HeadingPairs>
  <TitlesOfParts>
    <vt:vector size="35" baseType="lpstr">
      <vt:lpstr>Franklin Gothic Book</vt:lpstr>
      <vt:lpstr>Arial</vt:lpstr>
      <vt:lpstr>Calibri</vt:lpstr>
      <vt:lpstr>Tahoma</vt:lpstr>
      <vt:lpstr>Crop</vt:lpstr>
      <vt:lpstr>Crop</vt:lpstr>
      <vt:lpstr>Crop</vt:lpstr>
      <vt:lpstr>Crop</vt:lpstr>
      <vt:lpstr>Crop</vt:lpstr>
      <vt:lpstr>Crop</vt:lpstr>
      <vt:lpstr>Διαφάνεια 1</vt:lpstr>
      <vt:lpstr>Άδεια χρήσης</vt:lpstr>
      <vt:lpstr>Tecnet ταυτότητα</vt:lpstr>
      <vt:lpstr>Διαφάνεια 4</vt:lpstr>
      <vt:lpstr>Η πλατφόρμα Tecnet (1)</vt:lpstr>
      <vt:lpstr>Διαφάνεια 6</vt:lpstr>
      <vt:lpstr>Τι περιέχει</vt:lpstr>
      <vt:lpstr>Δέσμες Συνεργασίας</vt:lpstr>
      <vt:lpstr>Δ1 – Ανάλυση προετοιμασία προσκλήσεων για ΟΤΑ</vt:lpstr>
      <vt:lpstr>Δ2 - Υποστήριξη επικοινωνίας και ενημέρωσης ΟΤΑ</vt:lpstr>
      <vt:lpstr>Δ3 - Άλλες δραστηριότητες τεχνικών συμβούλων </vt:lpstr>
      <vt:lpstr>Διαφάνεια 12</vt:lpstr>
      <vt:lpstr>Διαφάνεια 13</vt:lpstr>
      <vt:lpstr>Άνθρωποι</vt:lpstr>
      <vt:lpstr>Αιτήματα / αναφορές</vt:lpstr>
      <vt:lpstr>Γεγονότα</vt:lpstr>
      <vt:lpstr>Ενημέρωση / επικοινωνία</vt:lpstr>
      <vt:lpstr>Tecnet τηλεδιάσκεψη</vt:lpstr>
      <vt:lpstr>Ερωτήσεις / απαντήσεις</vt:lpstr>
      <vt:lpstr>Ερωτήσεις / απαντήσεις</vt:lpstr>
      <vt:lpstr>Ερωτήσεις / απαντήσεις</vt:lpstr>
      <vt:lpstr>Ερωτήσεις / απαντήσεις</vt:lpstr>
      <vt:lpstr>Διαφάνεια 23</vt:lpstr>
      <vt:lpstr>Επίδειξη πλατφόρμας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Costas Tsibanis</dc:creator>
  <cp:lastModifiedBy>User-3</cp:lastModifiedBy>
  <cp:revision>221</cp:revision>
  <cp:lastPrinted>2015-10-29T10:38:20Z</cp:lastPrinted>
  <dcterms:created xsi:type="dcterms:W3CDTF">2015-02-11T21:46:52Z</dcterms:created>
  <dcterms:modified xsi:type="dcterms:W3CDTF">2018-07-06T06:39:54Z</dcterms:modified>
</cp:coreProperties>
</file>