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0" r:id="rId3"/>
    <p:sldId id="266" r:id="rId4"/>
    <p:sldId id="269" r:id="rId5"/>
    <p:sldId id="271" r:id="rId6"/>
    <p:sldId id="272" r:id="rId7"/>
    <p:sldId id="261" r:id="rId8"/>
    <p:sldId id="268" r:id="rId9"/>
    <p:sldId id="265" r:id="rId10"/>
    <p:sldId id="260" r:id="rId11"/>
    <p:sldId id="273" r:id="rId12"/>
    <p:sldId id="262" r:id="rId13"/>
    <p:sldId id="275" r:id="rId14"/>
    <p:sldId id="267" r:id="rId15"/>
    <p:sldId id="263" r:id="rId16"/>
    <p:sldId id="264" r:id="rId17"/>
    <p:sldId id="276"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CD1E83-967C-4A64-BE5B-84A24D3AE798}" type="datetimeFigureOut">
              <a:rPr lang="el-GR" smtClean="0"/>
              <a:t>24/6/2018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DDA57-6A2E-4C12-8F8A-D33A6D82F037}" type="slidenum">
              <a:rPr lang="el-GR" smtClean="0"/>
              <a:t>‹#›</a:t>
            </a:fld>
            <a:endParaRPr lang="el-GR"/>
          </a:p>
        </p:txBody>
      </p:sp>
    </p:spTree>
    <p:extLst>
      <p:ext uri="{BB962C8B-B14F-4D97-AF65-F5344CB8AC3E}">
        <p14:creationId xmlns:p14="http://schemas.microsoft.com/office/powerpoint/2010/main" val="2401122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A0E4B89-EFC4-42C5-9E21-557F79EFE8A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E0CB46C0-77F0-42BD-958F-5EDDAC185C8B}" type="datetimeFigureOut">
              <a:rPr lang="el-GR" smtClean="0"/>
              <a:t>24/6/2018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A0E4B89-EFC4-42C5-9E21-557F79EFE8AE}"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0CB46C0-77F0-42BD-958F-5EDDAC185C8B}" type="datetimeFigureOut">
              <a:rPr lang="el-GR" smtClean="0"/>
              <a:t>24/6/2018</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A0E4B89-EFC4-42C5-9E21-557F79EFE8A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836713"/>
            <a:ext cx="7772400" cy="2763738"/>
          </a:xfrm>
        </p:spPr>
        <p:txBody>
          <a:bodyPr>
            <a:noAutofit/>
          </a:bodyPr>
          <a:lstStyle/>
          <a:p>
            <a:r>
              <a:rPr lang="el-GR" sz="3200" dirty="0"/>
              <a:t>«Δίκτυο </a:t>
            </a:r>
            <a:r>
              <a:rPr lang="el-GR" sz="3200" dirty="0" smtClean="0"/>
              <a:t>Εξωτερικών Συνεργατών για </a:t>
            </a:r>
            <a:r>
              <a:rPr lang="el-GR" sz="3200" dirty="0"/>
              <a:t>την υποστήριξη των Δήμων και των φορέων τους στην υλοποίηση έργων του ΕΠ του </a:t>
            </a:r>
            <a:r>
              <a:rPr lang="el-GR" sz="3200" dirty="0" smtClean="0"/>
              <a:t>ΥΜΕΠΕΡΑΑ 2014-2020</a:t>
            </a:r>
            <a:r>
              <a:rPr lang="el-GR" sz="3200" dirty="0"/>
              <a:t>» </a:t>
            </a:r>
          </a:p>
        </p:txBody>
      </p:sp>
      <p:sp>
        <p:nvSpPr>
          <p:cNvPr id="3" name="Υπότιτλος 2"/>
          <p:cNvSpPr>
            <a:spLocks noGrp="1"/>
          </p:cNvSpPr>
          <p:nvPr>
            <p:ph type="subTitle" idx="1"/>
          </p:nvPr>
        </p:nvSpPr>
        <p:spPr>
          <a:xfrm>
            <a:off x="971600" y="4437112"/>
            <a:ext cx="7200800" cy="1800200"/>
          </a:xfrm>
        </p:spPr>
        <p:txBody>
          <a:bodyPr>
            <a:normAutofit/>
          </a:bodyPr>
          <a:lstStyle/>
          <a:p>
            <a:r>
              <a:rPr lang="el-GR" sz="2400" b="1" dirty="0"/>
              <a:t>Ελληνική Εταιρεία Τοπικής Ανάπτυξης και Αυτοδιοίκησης (Ε.Ε.Τ.Α.Α. Α.Ε.) </a:t>
            </a:r>
            <a:r>
              <a:rPr lang="el-GR" sz="2400" b="1" dirty="0" smtClean="0"/>
              <a:t>     </a:t>
            </a:r>
          </a:p>
          <a:p>
            <a:endParaRPr lang="el-GR" sz="1200" dirty="0" smtClean="0"/>
          </a:p>
          <a:p>
            <a:r>
              <a:rPr lang="el-GR" sz="1200" dirty="0" smtClean="0"/>
              <a:t>  </a:t>
            </a:r>
          </a:p>
          <a:p>
            <a:endParaRPr lang="el-GR" sz="1200" dirty="0" smtClean="0"/>
          </a:p>
          <a:p>
            <a:pPr algn="ctr"/>
            <a:r>
              <a:rPr lang="el-GR" sz="1200" dirty="0" smtClean="0"/>
              <a:t>Με </a:t>
            </a:r>
            <a:r>
              <a:rPr lang="el-GR" sz="1200" dirty="0"/>
              <a:t>τη συγχρηματοδότηση της Ελλάδας και της Ευρωπαϊκής Ένωσης</a:t>
            </a:r>
          </a:p>
          <a:p>
            <a:endParaRPr lang="el-GR" sz="1200" dirty="0" smtClean="0"/>
          </a:p>
        </p:txBody>
      </p:sp>
      <p:pic>
        <p:nvPicPr>
          <p:cNvPr id="4" name="Εικόνα 3" descr="Περιγραφή: ΕΣΠΑ"/>
          <p:cNvPicPr/>
          <p:nvPr/>
        </p:nvPicPr>
        <p:blipFill>
          <a:blip r:embed="rId2">
            <a:extLst>
              <a:ext uri="{28A0092B-C50C-407E-A947-70E740481C1C}">
                <a14:useLocalDpi xmlns:a14="http://schemas.microsoft.com/office/drawing/2010/main" val="0"/>
              </a:ext>
            </a:extLst>
          </a:blip>
          <a:srcRect/>
          <a:stretch>
            <a:fillRect/>
          </a:stretch>
        </p:blipFill>
        <p:spPr bwMode="auto">
          <a:xfrm>
            <a:off x="768191" y="5496830"/>
            <a:ext cx="814705" cy="590550"/>
          </a:xfrm>
          <a:prstGeom prst="rect">
            <a:avLst/>
          </a:prstGeom>
          <a:noFill/>
          <a:ln>
            <a:noFill/>
          </a:ln>
        </p:spPr>
      </p:pic>
      <p:pic>
        <p:nvPicPr>
          <p:cNvPr id="5" name="Εικόνα 4"/>
          <p:cNvPicPr/>
          <p:nvPr/>
        </p:nvPicPr>
        <p:blipFill>
          <a:blip r:embed="rId3">
            <a:extLst>
              <a:ext uri="{28A0092B-C50C-407E-A947-70E740481C1C}">
                <a14:useLocalDpi xmlns:a14="http://schemas.microsoft.com/office/drawing/2010/main" val="0"/>
              </a:ext>
            </a:extLst>
          </a:blip>
          <a:srcRect/>
          <a:stretch>
            <a:fillRect/>
          </a:stretch>
        </p:blipFill>
        <p:spPr bwMode="auto">
          <a:xfrm>
            <a:off x="7524328" y="5466954"/>
            <a:ext cx="973450" cy="688799"/>
          </a:xfrm>
          <a:prstGeom prst="rect">
            <a:avLst/>
          </a:prstGeom>
          <a:noFill/>
          <a:ln>
            <a:noFill/>
          </a:ln>
        </p:spPr>
      </p:pic>
    </p:spTree>
    <p:extLst>
      <p:ext uri="{BB962C8B-B14F-4D97-AF65-F5344CB8AC3E}">
        <p14:creationId xmlns:p14="http://schemas.microsoft.com/office/powerpoint/2010/main" val="2003452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229200"/>
            <a:ext cx="8183880" cy="805840"/>
          </a:xfrm>
        </p:spPr>
        <p:txBody>
          <a:bodyPr>
            <a:normAutofit/>
          </a:bodyPr>
          <a:lstStyle/>
          <a:p>
            <a:r>
              <a:rPr lang="el-GR" sz="4000" dirty="0" smtClean="0"/>
              <a:t>Η συνεργασία με τις ΠΕΔ</a:t>
            </a:r>
            <a:endParaRPr lang="el-GR" sz="4000" dirty="0"/>
          </a:p>
        </p:txBody>
      </p:sp>
      <p:sp>
        <p:nvSpPr>
          <p:cNvPr id="3" name="Θέση περιεχομένου 2"/>
          <p:cNvSpPr>
            <a:spLocks noGrp="1"/>
          </p:cNvSpPr>
          <p:nvPr>
            <p:ph idx="1"/>
          </p:nvPr>
        </p:nvSpPr>
        <p:spPr/>
        <p:txBody>
          <a:bodyPr>
            <a:normAutofit/>
          </a:bodyPr>
          <a:lstStyle/>
          <a:p>
            <a:pPr marL="0" indent="0">
              <a:buNone/>
            </a:pPr>
            <a:r>
              <a:rPr lang="el-GR" sz="3600" dirty="0">
                <a:latin typeface="Corbel" panose="020B0503020204020204" pitchFamily="34" charset="0"/>
              </a:rPr>
              <a:t>Οι εξωτερικοί συνεργάτες του δικτύου θα </a:t>
            </a:r>
            <a:r>
              <a:rPr lang="el-GR" sz="3600" dirty="0" smtClean="0">
                <a:latin typeface="Corbel" panose="020B0503020204020204" pitchFamily="34" charset="0"/>
              </a:rPr>
              <a:t>ενημερώνουν για νέες προσκλήσεις και θα συνεργάζονται με τις Περιφερειακές </a:t>
            </a:r>
            <a:r>
              <a:rPr lang="el-GR" sz="3600" dirty="0">
                <a:latin typeface="Corbel" panose="020B0503020204020204" pitchFamily="34" charset="0"/>
              </a:rPr>
              <a:t>Ενώσεις Δήμων (ΠΕΔ</a:t>
            </a:r>
            <a:r>
              <a:rPr lang="el-GR" sz="3600" dirty="0" smtClean="0">
                <a:latin typeface="Corbel" panose="020B0503020204020204" pitchFamily="34" charset="0"/>
              </a:rPr>
              <a:t>) για την επικοινωνία τους με τους Δήμους των Περιφερειακών Ενοτήτων που έχουν αναλάβει.  </a:t>
            </a:r>
            <a:endParaRPr lang="el-GR" sz="3600" dirty="0">
              <a:latin typeface="Corbel" panose="020B0503020204020204" pitchFamily="34" charset="0"/>
            </a:endParaRPr>
          </a:p>
        </p:txBody>
      </p:sp>
    </p:spTree>
    <p:extLst>
      <p:ext uri="{BB962C8B-B14F-4D97-AF65-F5344CB8AC3E}">
        <p14:creationId xmlns:p14="http://schemas.microsoft.com/office/powerpoint/2010/main" val="3758952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smtClean="0"/>
              <a:t>Κατανομή έργου μεταξύ των μελών του Δικτύου</a:t>
            </a:r>
            <a:endParaRPr lang="el-GR" sz="4000" dirty="0"/>
          </a:p>
        </p:txBody>
      </p:sp>
      <p:sp>
        <p:nvSpPr>
          <p:cNvPr id="3" name="Content Placeholder 2"/>
          <p:cNvSpPr>
            <a:spLocks noGrp="1"/>
          </p:cNvSpPr>
          <p:nvPr>
            <p:ph idx="1"/>
          </p:nvPr>
        </p:nvSpPr>
        <p:spPr/>
        <p:txBody>
          <a:bodyPr/>
          <a:lstStyle/>
          <a:p>
            <a:pPr marL="0" indent="0">
              <a:buNone/>
            </a:pPr>
            <a:r>
              <a:rPr lang="el-GR" sz="3600" b="1" dirty="0" smtClean="0">
                <a:latin typeface="Corbel" panose="020B0503020204020204" pitchFamily="34" charset="0"/>
              </a:rPr>
              <a:t>Τα κριτήρια</a:t>
            </a:r>
          </a:p>
          <a:p>
            <a:pPr marL="0" indent="0">
              <a:buNone/>
            </a:pPr>
            <a:endParaRPr lang="el-GR" sz="3600" b="1" dirty="0" smtClean="0">
              <a:latin typeface="Corbel" panose="020B0503020204020204" pitchFamily="34" charset="0"/>
            </a:endParaRPr>
          </a:p>
          <a:p>
            <a:r>
              <a:rPr lang="el-GR" sz="3200" dirty="0" smtClean="0">
                <a:latin typeface="Corbel" panose="020B0503020204020204" pitchFamily="34" charset="0"/>
              </a:rPr>
              <a:t> Κάλυψη όλων των Δήμων της περιφέρειας</a:t>
            </a:r>
          </a:p>
          <a:p>
            <a:r>
              <a:rPr lang="el-GR" sz="3200" dirty="0" smtClean="0">
                <a:latin typeface="Corbel" panose="020B0503020204020204" pitchFamily="34" charset="0"/>
              </a:rPr>
              <a:t> Η έδρα του Εξωτερικού Συνεργάτη</a:t>
            </a:r>
          </a:p>
          <a:p>
            <a:r>
              <a:rPr lang="el-GR" sz="3200" dirty="0" smtClean="0">
                <a:latin typeface="Corbel" panose="020B0503020204020204" pitchFamily="34" charset="0"/>
              </a:rPr>
              <a:t> Ο αριθμός των Δήμων και οι αποστάσεις από την έδρα των Εξ. Συν.</a:t>
            </a:r>
          </a:p>
          <a:p>
            <a:pPr marL="0" indent="0">
              <a:buNone/>
            </a:pPr>
            <a:endParaRPr lang="el-GR" dirty="0"/>
          </a:p>
        </p:txBody>
      </p:sp>
    </p:spTree>
    <p:extLst>
      <p:ext uri="{BB962C8B-B14F-4D97-AF65-F5344CB8AC3E}">
        <p14:creationId xmlns:p14="http://schemas.microsoft.com/office/powerpoint/2010/main" val="1249411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45224"/>
            <a:ext cx="8183880" cy="576064"/>
          </a:xfrm>
        </p:spPr>
        <p:txBody>
          <a:bodyPr>
            <a:noAutofit/>
          </a:bodyPr>
          <a:lstStyle/>
          <a:p>
            <a:r>
              <a:rPr lang="el-GR" sz="4000" dirty="0" smtClean="0"/>
              <a:t>Αντικείμενο ΚΟΥ</a:t>
            </a:r>
            <a:endParaRPr lang="el-GR" sz="4000" dirty="0"/>
          </a:p>
        </p:txBody>
      </p:sp>
      <p:sp>
        <p:nvSpPr>
          <p:cNvPr id="3" name="Θέση περιεχομένου 2"/>
          <p:cNvSpPr>
            <a:spLocks noGrp="1"/>
          </p:cNvSpPr>
          <p:nvPr>
            <p:ph idx="1"/>
          </p:nvPr>
        </p:nvSpPr>
        <p:spPr>
          <a:xfrm>
            <a:off x="502920" y="404664"/>
            <a:ext cx="8183880" cy="5040560"/>
          </a:xfrm>
        </p:spPr>
        <p:txBody>
          <a:bodyPr>
            <a:normAutofit fontScale="92500" lnSpcReduction="20000"/>
          </a:bodyPr>
          <a:lstStyle/>
          <a:p>
            <a:pPr marL="0" indent="0">
              <a:buNone/>
            </a:pPr>
            <a:endParaRPr lang="el-GR" sz="3600" dirty="0"/>
          </a:p>
          <a:p>
            <a:pPr marL="0" lvl="0" indent="0">
              <a:buNone/>
            </a:pPr>
            <a:r>
              <a:rPr lang="el-GR" sz="3400" b="1" dirty="0">
                <a:latin typeface="Corbel" panose="020B0503020204020204" pitchFamily="34" charset="0"/>
              </a:rPr>
              <a:t>Οριζόντια ενημέρωση </a:t>
            </a:r>
            <a:r>
              <a:rPr lang="el-GR" sz="3400" b="1" dirty="0" smtClean="0">
                <a:latin typeface="Corbel" panose="020B0503020204020204" pitchFamily="34" charset="0"/>
              </a:rPr>
              <a:t>και υποστήριξη των </a:t>
            </a:r>
            <a:r>
              <a:rPr lang="el-GR" sz="3400" b="1" dirty="0">
                <a:latin typeface="Corbel" panose="020B0503020204020204" pitchFamily="34" charset="0"/>
              </a:rPr>
              <a:t>εξωτερικών συνεργατών</a:t>
            </a:r>
            <a:r>
              <a:rPr lang="el-GR" sz="3400" dirty="0">
                <a:latin typeface="Corbel" panose="020B0503020204020204" pitchFamily="34" charset="0"/>
              </a:rPr>
              <a:t> </a:t>
            </a:r>
            <a:r>
              <a:rPr lang="el-GR" sz="3400" b="1" dirty="0">
                <a:latin typeface="Corbel" panose="020B0503020204020204" pitchFamily="34" charset="0"/>
              </a:rPr>
              <a:t>για νέες προσκλήσεις του ΕΠ ΥΜΕΠΕΡΑΑ </a:t>
            </a:r>
            <a:endParaRPr lang="el-GR" sz="3400" b="1" dirty="0" smtClean="0">
              <a:latin typeface="Corbel" panose="020B0503020204020204" pitchFamily="34" charset="0"/>
            </a:endParaRPr>
          </a:p>
          <a:p>
            <a:pPr marL="0" lvl="0" indent="0">
              <a:buNone/>
            </a:pPr>
            <a:endParaRPr lang="el-GR" sz="3400" dirty="0">
              <a:latin typeface="Corbel" panose="020B0503020204020204" pitchFamily="34" charset="0"/>
            </a:endParaRPr>
          </a:p>
          <a:p>
            <a:pPr marL="0" indent="0">
              <a:buNone/>
            </a:pPr>
            <a:r>
              <a:rPr lang="el-GR" sz="3800" dirty="0" smtClean="0">
                <a:latin typeface="Corbel" panose="020B0503020204020204" pitchFamily="34" charset="0"/>
              </a:rPr>
              <a:t>Συνεργασία με την Διαχειριστική </a:t>
            </a:r>
            <a:r>
              <a:rPr lang="el-GR" sz="3800" dirty="0">
                <a:latin typeface="Corbel" panose="020B0503020204020204" pitchFamily="34" charset="0"/>
              </a:rPr>
              <a:t>Αρχή του ΕΠ ΥΜΕΠΕΡΑΑ και την Ειδική Γραμματεία Διαχείρισης Τομεακών ΕΠ ΕΤΠΑ και Ταμείου Συνοχής, προκειμένου να συγκεντρώνει έγκαιρα όλη την πληροφόρηση για νέες </a:t>
            </a:r>
            <a:r>
              <a:rPr lang="el-GR" sz="3800" dirty="0" smtClean="0">
                <a:latin typeface="Corbel" panose="020B0503020204020204" pitchFamily="34" charset="0"/>
              </a:rPr>
              <a:t>προσκλήσεις.</a:t>
            </a:r>
            <a:endParaRPr lang="el-GR" dirty="0"/>
          </a:p>
        </p:txBody>
      </p:sp>
    </p:spTree>
    <p:extLst>
      <p:ext uri="{BB962C8B-B14F-4D97-AF65-F5344CB8AC3E}">
        <p14:creationId xmlns:p14="http://schemas.microsoft.com/office/powerpoint/2010/main" val="4091970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Αντικείμενο ΚΟΥ</a:t>
            </a:r>
            <a:endParaRPr lang="el-GR" sz="4000" dirty="0"/>
          </a:p>
        </p:txBody>
      </p:sp>
      <p:sp>
        <p:nvSpPr>
          <p:cNvPr id="3" name="Content Placeholder 2"/>
          <p:cNvSpPr>
            <a:spLocks noGrp="1"/>
          </p:cNvSpPr>
          <p:nvPr>
            <p:ph idx="1"/>
          </p:nvPr>
        </p:nvSpPr>
        <p:spPr>
          <a:xfrm>
            <a:off x="502920" y="530352"/>
            <a:ext cx="8183880" cy="4626840"/>
          </a:xfrm>
        </p:spPr>
        <p:txBody>
          <a:bodyPr/>
          <a:lstStyle/>
          <a:p>
            <a:pPr>
              <a:buFont typeface="Wingdings" panose="05000000000000000000" pitchFamily="2" charset="2"/>
              <a:buChar char="ð"/>
            </a:pPr>
            <a:r>
              <a:rPr lang="el-GR" sz="3600" dirty="0" smtClean="0">
                <a:latin typeface="Corbel" panose="020B0503020204020204" pitchFamily="34" charset="0"/>
              </a:rPr>
              <a:t> Επεξεργασία των προσκλήσεων από πλευράς δικαιούχων και έργων</a:t>
            </a:r>
          </a:p>
          <a:p>
            <a:pPr>
              <a:buFont typeface="Wingdings" panose="05000000000000000000" pitchFamily="2" charset="2"/>
              <a:buChar char="ð"/>
            </a:pPr>
            <a:r>
              <a:rPr lang="el-GR" sz="3600" dirty="0" smtClean="0">
                <a:latin typeface="Corbel" panose="020B0503020204020204" pitchFamily="34" charset="0"/>
              </a:rPr>
              <a:t> Αποκωδικοποίηση τεχνικών ζητημάτων</a:t>
            </a:r>
          </a:p>
          <a:p>
            <a:pPr>
              <a:buFont typeface="Wingdings" panose="05000000000000000000" pitchFamily="2" charset="2"/>
              <a:buChar char="ð"/>
            </a:pPr>
            <a:r>
              <a:rPr lang="el-GR" sz="3600" dirty="0" smtClean="0">
                <a:latin typeface="Corbel" panose="020B0503020204020204" pitchFamily="34" charset="0"/>
              </a:rPr>
              <a:t> Παραγωγή εντύπων και παρουσιάσεων</a:t>
            </a:r>
          </a:p>
          <a:p>
            <a:pPr>
              <a:buFont typeface="Wingdings" panose="05000000000000000000" pitchFamily="2" charset="2"/>
              <a:buChar char="ð"/>
            </a:pPr>
            <a:r>
              <a:rPr lang="el-GR" sz="3600" dirty="0" smtClean="0">
                <a:latin typeface="Corbel" panose="020B0503020204020204" pitchFamily="34" charset="0"/>
              </a:rPr>
              <a:t> Αποστολή στα μέλη του Δικτύου</a:t>
            </a:r>
          </a:p>
          <a:p>
            <a:endParaRPr lang="el-GR" dirty="0"/>
          </a:p>
        </p:txBody>
      </p:sp>
    </p:spTree>
    <p:extLst>
      <p:ext uri="{BB962C8B-B14F-4D97-AF65-F5344CB8AC3E}">
        <p14:creationId xmlns:p14="http://schemas.microsoft.com/office/powerpoint/2010/main" val="3129505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smtClean="0"/>
              <a:t>Αντικείμενο ΚΟΥ</a:t>
            </a:r>
            <a:endParaRPr lang="el-GR" sz="4000" dirty="0"/>
          </a:p>
        </p:txBody>
      </p:sp>
      <p:sp>
        <p:nvSpPr>
          <p:cNvPr id="3" name="Θέση περιεχομένου 2"/>
          <p:cNvSpPr>
            <a:spLocks noGrp="1"/>
          </p:cNvSpPr>
          <p:nvPr>
            <p:ph idx="1"/>
          </p:nvPr>
        </p:nvSpPr>
        <p:spPr>
          <a:xfrm>
            <a:off x="502920" y="530352"/>
            <a:ext cx="8183880" cy="4914872"/>
          </a:xfrm>
        </p:spPr>
        <p:txBody>
          <a:bodyPr>
            <a:normAutofit/>
          </a:bodyPr>
          <a:lstStyle/>
          <a:p>
            <a:pPr lvl="1">
              <a:buFont typeface="Wingdings" panose="05000000000000000000" pitchFamily="2" charset="2"/>
              <a:buChar char="ð"/>
            </a:pPr>
            <a:r>
              <a:rPr lang="el-GR" sz="2800" dirty="0" smtClean="0">
                <a:latin typeface="Corbel" panose="020B0503020204020204" pitchFamily="34" charset="0"/>
              </a:rPr>
              <a:t> Παροχή κάθε είδους ενημέρωσης / πληροφόρησης, τεχνικής, επιστημονικής και συμβουλευτικής υποστήριξης προς τα μέλη του Δικτύου </a:t>
            </a:r>
          </a:p>
          <a:p>
            <a:pPr lvl="1">
              <a:buFont typeface="Wingdings" panose="05000000000000000000" pitchFamily="2" charset="2"/>
              <a:buChar char="ð"/>
            </a:pPr>
            <a:r>
              <a:rPr lang="el-GR" sz="2800" dirty="0" smtClean="0">
                <a:latin typeface="Corbel" panose="020B0503020204020204" pitchFamily="34" charset="0"/>
              </a:rPr>
              <a:t> Υποστήριξη των διαδικασιών επικοινωνίας, το διάλογο, την ανταλλαγή απόψεων και εμπειριών μεταξύ των μελών του Δικτύου </a:t>
            </a:r>
          </a:p>
          <a:p>
            <a:pPr lvl="1">
              <a:buFont typeface="Wingdings" panose="05000000000000000000" pitchFamily="2" charset="2"/>
              <a:buChar char="ð"/>
            </a:pPr>
            <a:r>
              <a:rPr lang="el-GR" sz="2800" dirty="0" smtClean="0">
                <a:latin typeface="Corbel" panose="020B0503020204020204" pitchFamily="34" charset="0"/>
              </a:rPr>
              <a:t> Υποστήριξη στην επικοινωνία με τους Δήμους και παρακολούθηση </a:t>
            </a:r>
            <a:r>
              <a:rPr lang="el-GR" sz="2800" dirty="0">
                <a:latin typeface="Corbel" panose="020B0503020204020204" pitchFamily="34" charset="0"/>
              </a:rPr>
              <a:t>του έργου των μελών του Δικτύου</a:t>
            </a:r>
          </a:p>
          <a:p>
            <a:pPr marL="0" indent="0">
              <a:buNone/>
            </a:pPr>
            <a:endParaRPr lang="el-GR" dirty="0"/>
          </a:p>
        </p:txBody>
      </p:sp>
    </p:spTree>
    <p:extLst>
      <p:ext uri="{BB962C8B-B14F-4D97-AF65-F5344CB8AC3E}">
        <p14:creationId xmlns:p14="http://schemas.microsoft.com/office/powerpoint/2010/main" val="3542840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229200"/>
            <a:ext cx="8183880" cy="805840"/>
          </a:xfrm>
        </p:spPr>
        <p:txBody>
          <a:bodyPr/>
          <a:lstStyle/>
          <a:p>
            <a:r>
              <a:rPr lang="el-GR" dirty="0" smtClean="0"/>
              <a:t>Αντικείμενο ΚΟΥ</a:t>
            </a:r>
            <a:endParaRPr lang="el-GR" dirty="0"/>
          </a:p>
        </p:txBody>
      </p:sp>
      <p:sp>
        <p:nvSpPr>
          <p:cNvPr id="3" name="Θέση περιεχομένου 2"/>
          <p:cNvSpPr>
            <a:spLocks noGrp="1"/>
          </p:cNvSpPr>
          <p:nvPr>
            <p:ph idx="1"/>
          </p:nvPr>
        </p:nvSpPr>
        <p:spPr>
          <a:xfrm>
            <a:off x="502920" y="530352"/>
            <a:ext cx="8183880" cy="4842864"/>
          </a:xfrm>
        </p:spPr>
        <p:txBody>
          <a:bodyPr>
            <a:normAutofit fontScale="85000" lnSpcReduction="20000"/>
          </a:bodyPr>
          <a:lstStyle/>
          <a:p>
            <a:pPr marL="0" lvl="0" indent="0">
              <a:buNone/>
            </a:pPr>
            <a:r>
              <a:rPr lang="el-GR" b="1" dirty="0">
                <a:latin typeface="Corbel" panose="020B0503020204020204" pitchFamily="34" charset="0"/>
              </a:rPr>
              <a:t>Οριζόντια ενημέρωση των Δήμων της Αττικής για τις νέες προσκλήσεις στον Τομέα του Περιβάλλοντος</a:t>
            </a:r>
            <a:endParaRPr lang="el-GR" sz="3600" dirty="0">
              <a:latin typeface="Corbel" panose="020B0503020204020204" pitchFamily="34" charset="0"/>
            </a:endParaRPr>
          </a:p>
          <a:p>
            <a:pPr lvl="1">
              <a:buFont typeface="Wingdings" panose="05000000000000000000" pitchFamily="2" charset="2"/>
              <a:buChar char="§"/>
            </a:pPr>
            <a:r>
              <a:rPr lang="el-GR" sz="2900" dirty="0">
                <a:latin typeface="Corbel" panose="020B0503020204020204" pitchFamily="34" charset="0"/>
              </a:rPr>
              <a:t>Συστηματική ενημέρωση </a:t>
            </a:r>
            <a:r>
              <a:rPr lang="el-GR" sz="2900" dirty="0" smtClean="0">
                <a:latin typeface="Corbel" panose="020B0503020204020204" pitchFamily="34" charset="0"/>
              </a:rPr>
              <a:t>των </a:t>
            </a:r>
            <a:r>
              <a:rPr lang="el-GR" sz="2900" dirty="0">
                <a:latin typeface="Corbel" panose="020B0503020204020204" pitchFamily="34" charset="0"/>
              </a:rPr>
              <a:t>συλλογικών και αποφασιστικών οργάνων </a:t>
            </a:r>
            <a:r>
              <a:rPr lang="el-GR" sz="2900" dirty="0" smtClean="0">
                <a:latin typeface="Corbel" panose="020B0503020204020204" pitchFamily="34" charset="0"/>
              </a:rPr>
              <a:t>σχετικά </a:t>
            </a:r>
            <a:r>
              <a:rPr lang="el-GR" sz="2900" dirty="0">
                <a:latin typeface="Corbel" panose="020B0503020204020204" pitchFamily="34" charset="0"/>
              </a:rPr>
              <a:t>με τις προσκλήσεις στον τομέα του Περιβάλλοντος </a:t>
            </a:r>
            <a:endParaRPr lang="el-GR" sz="2900" dirty="0" smtClean="0">
              <a:latin typeface="Corbel" panose="020B0503020204020204" pitchFamily="34" charset="0"/>
            </a:endParaRPr>
          </a:p>
          <a:p>
            <a:pPr lvl="1">
              <a:buFont typeface="Wingdings" panose="05000000000000000000" pitchFamily="2" charset="2"/>
              <a:buChar char="§"/>
            </a:pPr>
            <a:r>
              <a:rPr lang="el-GR" sz="2900" dirty="0" smtClean="0">
                <a:latin typeface="Corbel" panose="020B0503020204020204" pitchFamily="34" charset="0"/>
              </a:rPr>
              <a:t>Συμμετοχή </a:t>
            </a:r>
            <a:r>
              <a:rPr lang="el-GR" sz="2900" dirty="0">
                <a:latin typeface="Corbel" panose="020B0503020204020204" pitchFamily="34" charset="0"/>
              </a:rPr>
              <a:t>σε συσκέψεις και τεχνικά εργαστήρια με στελέχη των τεχνικών υπηρεσιών και των υπηρεσιών προγραμματισμού </a:t>
            </a:r>
            <a:r>
              <a:rPr lang="el-GR" sz="2900" dirty="0" smtClean="0">
                <a:latin typeface="Corbel" panose="020B0503020204020204" pitchFamily="34" charset="0"/>
              </a:rPr>
              <a:t>για </a:t>
            </a:r>
            <a:r>
              <a:rPr lang="el-GR" sz="2900" dirty="0">
                <a:latin typeface="Corbel" panose="020B0503020204020204" pitchFamily="34" charset="0"/>
              </a:rPr>
              <a:t>την ενημέρωσή τους σε σχέση με την φιλοσοφία και την δομή της κάθε πρόσκλησης αλλά και τις ειδικές προϋποθέσεις της </a:t>
            </a:r>
            <a:endParaRPr lang="el-GR" sz="2900" dirty="0" smtClean="0">
              <a:latin typeface="Corbel" panose="020B0503020204020204" pitchFamily="34" charset="0"/>
            </a:endParaRPr>
          </a:p>
          <a:p>
            <a:pPr lvl="1">
              <a:buFont typeface="Wingdings" panose="05000000000000000000" pitchFamily="2" charset="2"/>
              <a:buChar char="§"/>
            </a:pPr>
            <a:r>
              <a:rPr lang="el-GR" sz="2900" dirty="0" smtClean="0">
                <a:latin typeface="Corbel" panose="020B0503020204020204" pitchFamily="34" charset="0"/>
              </a:rPr>
              <a:t>Εξέταση </a:t>
            </a:r>
            <a:r>
              <a:rPr lang="el-GR" sz="2900" dirty="0">
                <a:latin typeface="Corbel" panose="020B0503020204020204" pitchFamily="34" charset="0"/>
              </a:rPr>
              <a:t>των προτεινόμενων δράσεων των Δήμων βάσει της στόχευσης, του αντικειμένου,  των ειδικών χαρακτηριστικών της κάθε πρόσκλησης και των απαιτούμενων συνοδευτικών εντύπων.</a:t>
            </a:r>
          </a:p>
          <a:p>
            <a:endParaRPr lang="el-GR" sz="2900" dirty="0">
              <a:latin typeface="Corbel" panose="020B0503020204020204" pitchFamily="34" charset="0"/>
            </a:endParaRPr>
          </a:p>
        </p:txBody>
      </p:sp>
    </p:spTree>
    <p:extLst>
      <p:ext uri="{BB962C8B-B14F-4D97-AF65-F5344CB8AC3E}">
        <p14:creationId xmlns:p14="http://schemas.microsoft.com/office/powerpoint/2010/main" val="1903531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373216"/>
            <a:ext cx="8183880" cy="661824"/>
          </a:xfrm>
        </p:spPr>
        <p:txBody>
          <a:bodyPr/>
          <a:lstStyle/>
          <a:p>
            <a:r>
              <a:rPr lang="el-GR" dirty="0" smtClean="0"/>
              <a:t>Ημερίδες </a:t>
            </a:r>
            <a:endParaRPr lang="el-GR" dirty="0"/>
          </a:p>
        </p:txBody>
      </p:sp>
      <p:sp>
        <p:nvSpPr>
          <p:cNvPr id="3" name="Θέση περιεχομένου 2"/>
          <p:cNvSpPr>
            <a:spLocks noGrp="1"/>
          </p:cNvSpPr>
          <p:nvPr>
            <p:ph idx="1"/>
          </p:nvPr>
        </p:nvSpPr>
        <p:spPr>
          <a:xfrm>
            <a:off x="502920" y="530352"/>
            <a:ext cx="8183880" cy="4842864"/>
          </a:xfrm>
        </p:spPr>
        <p:txBody>
          <a:bodyPr>
            <a:normAutofit/>
          </a:bodyPr>
          <a:lstStyle/>
          <a:p>
            <a:pPr marL="0" indent="0">
              <a:buNone/>
            </a:pPr>
            <a:r>
              <a:rPr lang="el-GR" dirty="0" smtClean="0">
                <a:latin typeface="Corbel" panose="020B0503020204020204" pitchFamily="34" charset="0"/>
              </a:rPr>
              <a:t>Διοργάνωση ημερίδων, με συμμετοχή</a:t>
            </a:r>
            <a:r>
              <a:rPr lang="en-US" dirty="0" smtClean="0">
                <a:latin typeface="Corbel" panose="020B0503020204020204" pitchFamily="34" charset="0"/>
              </a:rPr>
              <a:t>:</a:t>
            </a:r>
            <a:r>
              <a:rPr lang="el-GR" dirty="0" smtClean="0">
                <a:latin typeface="Corbel" panose="020B0503020204020204" pitchFamily="34" charset="0"/>
              </a:rPr>
              <a:t> </a:t>
            </a:r>
          </a:p>
          <a:p>
            <a:pPr>
              <a:buFont typeface="Wingdings" panose="05000000000000000000" pitchFamily="2" charset="2"/>
              <a:buChar char="§"/>
            </a:pPr>
            <a:r>
              <a:rPr lang="el-GR" dirty="0" smtClean="0">
                <a:latin typeface="Corbel" panose="020B0503020204020204" pitchFamily="34" charset="0"/>
              </a:rPr>
              <a:t>Δημάρχων </a:t>
            </a:r>
          </a:p>
          <a:p>
            <a:pPr>
              <a:buFont typeface="Wingdings" panose="05000000000000000000" pitchFamily="2" charset="2"/>
              <a:buChar char="§"/>
            </a:pPr>
            <a:r>
              <a:rPr lang="el-GR" dirty="0" smtClean="0">
                <a:latin typeface="Corbel" panose="020B0503020204020204" pitchFamily="34" charset="0"/>
              </a:rPr>
              <a:t>Δημοτικών συμβούλων</a:t>
            </a:r>
          </a:p>
          <a:p>
            <a:pPr>
              <a:buFont typeface="Wingdings" panose="05000000000000000000" pitchFamily="2" charset="2"/>
              <a:buChar char="§"/>
            </a:pPr>
            <a:r>
              <a:rPr lang="el-GR" dirty="0" smtClean="0">
                <a:latin typeface="Corbel" panose="020B0503020204020204" pitchFamily="34" charset="0"/>
              </a:rPr>
              <a:t>Υπηρεσιακών στελεχών </a:t>
            </a:r>
          </a:p>
          <a:p>
            <a:pPr>
              <a:buFont typeface="Wingdings" panose="05000000000000000000" pitchFamily="2" charset="2"/>
              <a:buChar char="§"/>
            </a:pPr>
            <a:r>
              <a:rPr lang="el-GR" dirty="0" smtClean="0">
                <a:latin typeface="Corbel" panose="020B0503020204020204" pitchFamily="34" charset="0"/>
              </a:rPr>
              <a:t>Προέδρων ΠΕΔ </a:t>
            </a:r>
          </a:p>
          <a:p>
            <a:pPr>
              <a:buFont typeface="Wingdings" panose="05000000000000000000" pitchFamily="2" charset="2"/>
              <a:buChar char="§"/>
            </a:pPr>
            <a:r>
              <a:rPr lang="el-GR" dirty="0" smtClean="0">
                <a:latin typeface="Corbel" panose="020B0503020204020204" pitchFamily="34" charset="0"/>
              </a:rPr>
              <a:t>Συμβούλων Τοπικής Ανάπτυξης </a:t>
            </a:r>
          </a:p>
          <a:p>
            <a:pPr>
              <a:buFont typeface="Wingdings" panose="05000000000000000000" pitchFamily="2" charset="2"/>
              <a:buChar char="§"/>
            </a:pPr>
            <a:r>
              <a:rPr lang="el-GR" dirty="0" smtClean="0">
                <a:latin typeface="Corbel" panose="020B0503020204020204" pitchFamily="34" charset="0"/>
              </a:rPr>
              <a:t>Προέδρων </a:t>
            </a:r>
            <a:r>
              <a:rPr lang="el-GR" dirty="0">
                <a:latin typeface="Corbel" panose="020B0503020204020204" pitchFamily="34" charset="0"/>
              </a:rPr>
              <a:t>και </a:t>
            </a:r>
            <a:r>
              <a:rPr lang="el-GR" dirty="0" smtClean="0">
                <a:latin typeface="Corbel" panose="020B0503020204020204" pitchFamily="34" charset="0"/>
              </a:rPr>
              <a:t>Διευθυντών ΔΕΥΑ - ΦΟΔΣΑ  </a:t>
            </a:r>
          </a:p>
          <a:p>
            <a:pPr marL="0" indent="0">
              <a:buNone/>
            </a:pPr>
            <a:r>
              <a:rPr lang="el-GR" dirty="0" smtClean="0">
                <a:latin typeface="Corbel" panose="020B0503020204020204" pitchFamily="34" charset="0"/>
              </a:rPr>
              <a:t>για την παρουσίαση των στόχων </a:t>
            </a:r>
            <a:r>
              <a:rPr lang="el-GR" dirty="0">
                <a:latin typeface="Corbel" panose="020B0503020204020204" pitchFamily="34" charset="0"/>
              </a:rPr>
              <a:t>του </a:t>
            </a:r>
            <a:r>
              <a:rPr lang="el-GR" dirty="0" smtClean="0">
                <a:latin typeface="Corbel" panose="020B0503020204020204" pitchFamily="34" charset="0"/>
              </a:rPr>
              <a:t>έργου και το ρόλο των </a:t>
            </a:r>
            <a:r>
              <a:rPr lang="el-GR" dirty="0">
                <a:latin typeface="Corbel" panose="020B0503020204020204" pitchFamily="34" charset="0"/>
              </a:rPr>
              <a:t>εξωτερικών συνεργατών και της Κεντρικής Ομάδας Υποστήριξης. </a:t>
            </a:r>
          </a:p>
        </p:txBody>
      </p:sp>
    </p:spTree>
    <p:extLst>
      <p:ext uri="{BB962C8B-B14F-4D97-AF65-F5344CB8AC3E}">
        <p14:creationId xmlns:p14="http://schemas.microsoft.com/office/powerpoint/2010/main" val="3494517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smtClean="0"/>
              <a:t>Ηλεκτρονική πλατφόρμα επικοινωνίας</a:t>
            </a:r>
            <a:endParaRPr lang="el-GR" sz="4000" dirty="0"/>
          </a:p>
        </p:txBody>
      </p:sp>
      <p:sp>
        <p:nvSpPr>
          <p:cNvPr id="3" name="Content Placeholder 2"/>
          <p:cNvSpPr>
            <a:spLocks noGrp="1"/>
          </p:cNvSpPr>
          <p:nvPr>
            <p:ph idx="1"/>
          </p:nvPr>
        </p:nvSpPr>
        <p:spPr/>
        <p:txBody>
          <a:bodyPr/>
          <a:lstStyle/>
          <a:p>
            <a:pPr marL="0" indent="0">
              <a:buNone/>
            </a:pPr>
            <a:r>
              <a:rPr lang="el-GR" sz="3600" dirty="0" smtClean="0">
                <a:latin typeface="Corbel" panose="020B0503020204020204" pitchFamily="34" charset="0"/>
              </a:rPr>
              <a:t>Κάλυψη όλων των αναγκών </a:t>
            </a:r>
            <a:endParaRPr lang="en-US" sz="3600" dirty="0" smtClean="0">
              <a:latin typeface="Corbel" panose="020B0503020204020204" pitchFamily="34" charset="0"/>
            </a:endParaRPr>
          </a:p>
          <a:p>
            <a:pPr marL="0" indent="0">
              <a:buNone/>
            </a:pPr>
            <a:endParaRPr lang="el-GR" sz="3600" dirty="0" smtClean="0">
              <a:latin typeface="Corbel" panose="020B0503020204020204" pitchFamily="34" charset="0"/>
            </a:endParaRPr>
          </a:p>
          <a:p>
            <a:r>
              <a:rPr lang="el-GR" sz="3600" dirty="0" smtClean="0">
                <a:latin typeface="Corbel" panose="020B0503020204020204" pitchFamily="34" charset="0"/>
              </a:rPr>
              <a:t>Επικοινωνίας ΚΟΥ και μελών δικτύου</a:t>
            </a:r>
          </a:p>
          <a:p>
            <a:r>
              <a:rPr lang="el-GR" sz="3600" dirty="0" smtClean="0">
                <a:latin typeface="Corbel" panose="020B0503020204020204" pitchFamily="34" charset="0"/>
              </a:rPr>
              <a:t>Ενημέρωσης, υποστήριξης </a:t>
            </a:r>
          </a:p>
          <a:p>
            <a:r>
              <a:rPr lang="el-GR" sz="3600" dirty="0" smtClean="0">
                <a:latin typeface="Corbel" panose="020B0503020204020204" pitchFamily="34" charset="0"/>
              </a:rPr>
              <a:t>Παρακολούθησης του </a:t>
            </a:r>
            <a:r>
              <a:rPr lang="el-GR" sz="3600" dirty="0" smtClean="0">
                <a:latin typeface="Corbel" panose="020B0503020204020204" pitchFamily="34" charset="0"/>
              </a:rPr>
              <a:t>έργου</a:t>
            </a:r>
            <a:endParaRPr lang="en-US" sz="3600" dirty="0" smtClean="0">
              <a:latin typeface="Corbel" panose="020B0503020204020204" pitchFamily="34" charset="0"/>
            </a:endParaRPr>
          </a:p>
          <a:p>
            <a:r>
              <a:rPr lang="el-GR" sz="3600" dirty="0" smtClean="0">
                <a:latin typeface="Corbel" panose="020B0503020204020204" pitchFamily="34" charset="0"/>
              </a:rPr>
              <a:t>Οργάνωσης και αξιοποίησης παραδοτέων </a:t>
            </a:r>
            <a:endParaRPr lang="el-GR" sz="3600" dirty="0" smtClean="0">
              <a:latin typeface="Corbel" panose="020B0503020204020204" pitchFamily="34" charset="0"/>
            </a:endParaRPr>
          </a:p>
          <a:p>
            <a:endParaRPr lang="el-GR" dirty="0"/>
          </a:p>
        </p:txBody>
      </p:sp>
    </p:spTree>
    <p:extLst>
      <p:ext uri="{BB962C8B-B14F-4D97-AF65-F5344CB8AC3E}">
        <p14:creationId xmlns:p14="http://schemas.microsoft.com/office/powerpoint/2010/main" val="3816537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Οι ανάγκες των Δήμων</a:t>
            </a:r>
            <a:endParaRPr lang="el-GR" sz="4000" dirty="0"/>
          </a:p>
        </p:txBody>
      </p:sp>
      <p:sp>
        <p:nvSpPr>
          <p:cNvPr id="3" name="Content Placeholder 2"/>
          <p:cNvSpPr>
            <a:spLocks noGrp="1"/>
          </p:cNvSpPr>
          <p:nvPr>
            <p:ph idx="1"/>
          </p:nvPr>
        </p:nvSpPr>
        <p:spPr/>
        <p:txBody>
          <a:bodyPr>
            <a:normAutofit/>
          </a:bodyPr>
          <a:lstStyle/>
          <a:p>
            <a:r>
              <a:rPr lang="el-GR" sz="3600" dirty="0" smtClean="0">
                <a:latin typeface="Corbel" panose="020B0503020204020204" pitchFamily="34" charset="0"/>
              </a:rPr>
              <a:t>Δήμοι διαφορετικών ταχυτήτων</a:t>
            </a:r>
          </a:p>
          <a:p>
            <a:r>
              <a:rPr lang="el-GR" sz="3600" dirty="0" smtClean="0">
                <a:latin typeface="Corbel" panose="020B0503020204020204" pitchFamily="34" charset="0"/>
              </a:rPr>
              <a:t>Υποστελεχωμένοι</a:t>
            </a:r>
          </a:p>
          <a:p>
            <a:r>
              <a:rPr lang="el-GR" sz="3600" dirty="0" smtClean="0">
                <a:latin typeface="Corbel" panose="020B0503020204020204" pitchFamily="34" charset="0"/>
              </a:rPr>
              <a:t>Στελέχη που ασκούν πολλές </a:t>
            </a:r>
            <a:r>
              <a:rPr lang="el-GR" sz="3600" dirty="0" smtClean="0">
                <a:latin typeface="Corbel" panose="020B0503020204020204" pitchFamily="34" charset="0"/>
              </a:rPr>
              <a:t>αρμοδιότητες</a:t>
            </a:r>
            <a:endParaRPr lang="el-GR" sz="3600" dirty="0" smtClean="0">
              <a:latin typeface="Corbel" panose="020B0503020204020204" pitchFamily="34" charset="0"/>
            </a:endParaRPr>
          </a:p>
          <a:p>
            <a:r>
              <a:rPr lang="el-GR" sz="3600" dirty="0" smtClean="0">
                <a:latin typeface="Corbel" panose="020B0503020204020204" pitchFamily="34" charset="0"/>
              </a:rPr>
              <a:t>Τεχνικές προϋποθέσεις που δεν αποκωδικοποιούνται εύκολα</a:t>
            </a:r>
          </a:p>
          <a:p>
            <a:r>
              <a:rPr lang="el-GR" sz="3600" dirty="0" smtClean="0">
                <a:latin typeface="Corbel" panose="020B0503020204020204" pitchFamily="34" charset="0"/>
              </a:rPr>
              <a:t>Μη έγκυρη ενημέρωση</a:t>
            </a:r>
            <a:endParaRPr lang="el-GR" sz="3600" dirty="0">
              <a:latin typeface="Corbel" panose="020B0503020204020204" pitchFamily="34" charset="0"/>
            </a:endParaRPr>
          </a:p>
        </p:txBody>
      </p:sp>
    </p:spTree>
    <p:extLst>
      <p:ext uri="{BB962C8B-B14F-4D97-AF65-F5344CB8AC3E}">
        <p14:creationId xmlns:p14="http://schemas.microsoft.com/office/powerpoint/2010/main" val="489035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373216"/>
            <a:ext cx="8183880" cy="661824"/>
          </a:xfrm>
        </p:spPr>
        <p:txBody>
          <a:bodyPr>
            <a:noAutofit/>
          </a:bodyPr>
          <a:lstStyle/>
          <a:p>
            <a:r>
              <a:rPr lang="el-GR" sz="4000" dirty="0" smtClean="0"/>
              <a:t>Σκοπός του έργου</a:t>
            </a:r>
            <a:endParaRPr lang="el-GR" sz="4000" dirty="0"/>
          </a:p>
        </p:txBody>
      </p:sp>
      <p:sp>
        <p:nvSpPr>
          <p:cNvPr id="3" name="Θέση περιεχομένου 2"/>
          <p:cNvSpPr>
            <a:spLocks noGrp="1"/>
          </p:cNvSpPr>
          <p:nvPr>
            <p:ph idx="1"/>
          </p:nvPr>
        </p:nvSpPr>
        <p:spPr>
          <a:xfrm>
            <a:off x="502920" y="530352"/>
            <a:ext cx="8183880" cy="5058888"/>
          </a:xfrm>
        </p:spPr>
        <p:txBody>
          <a:bodyPr>
            <a:normAutofit/>
          </a:bodyPr>
          <a:lstStyle/>
          <a:p>
            <a:pPr marL="0" indent="0" algn="just">
              <a:buNone/>
            </a:pPr>
            <a:r>
              <a:rPr lang="el-GR" sz="3600" dirty="0" smtClean="0">
                <a:latin typeface="Corbel" panose="020B0503020204020204" pitchFamily="34" charset="0"/>
              </a:rPr>
              <a:t>Η </a:t>
            </a:r>
            <a:r>
              <a:rPr lang="el-GR" sz="3600" dirty="0">
                <a:latin typeface="Corbel" panose="020B0503020204020204" pitchFamily="34" charset="0"/>
              </a:rPr>
              <a:t>ενίσχυση της </a:t>
            </a:r>
            <a:r>
              <a:rPr lang="el-GR" sz="3600" dirty="0" smtClean="0">
                <a:latin typeface="Corbel" panose="020B0503020204020204" pitchFamily="34" charset="0"/>
              </a:rPr>
              <a:t>ικανότητάς των </a:t>
            </a:r>
          </a:p>
          <a:p>
            <a:pPr algn="just"/>
            <a:r>
              <a:rPr lang="el-GR" sz="3600" dirty="0" smtClean="0">
                <a:latin typeface="Corbel" panose="020B0503020204020204" pitchFamily="34" charset="0"/>
              </a:rPr>
              <a:t>Δήμων</a:t>
            </a:r>
          </a:p>
          <a:p>
            <a:pPr algn="just"/>
            <a:r>
              <a:rPr lang="el-GR" sz="3600" dirty="0" smtClean="0">
                <a:latin typeface="Corbel" panose="020B0503020204020204" pitchFamily="34" charset="0"/>
              </a:rPr>
              <a:t>ΔΕΥΑ</a:t>
            </a:r>
          </a:p>
          <a:p>
            <a:pPr algn="just"/>
            <a:r>
              <a:rPr lang="el-GR" sz="3600" dirty="0" smtClean="0">
                <a:latin typeface="Corbel" panose="020B0503020204020204" pitchFamily="34" charset="0"/>
              </a:rPr>
              <a:t>ΦΟΔΣΑ</a:t>
            </a:r>
          </a:p>
          <a:p>
            <a:pPr marL="0" indent="0" algn="just">
              <a:buNone/>
            </a:pPr>
            <a:r>
              <a:rPr lang="el-GR" sz="3600" dirty="0" smtClean="0">
                <a:latin typeface="Corbel" panose="020B0503020204020204" pitchFamily="34" charset="0"/>
              </a:rPr>
              <a:t>στην </a:t>
            </a:r>
            <a:r>
              <a:rPr lang="el-GR" sz="3600" dirty="0">
                <a:latin typeface="Corbel" panose="020B0503020204020204" pitchFamily="34" charset="0"/>
              </a:rPr>
              <a:t>ανταπόκριση </a:t>
            </a:r>
            <a:r>
              <a:rPr lang="el-GR" sz="3600" dirty="0" smtClean="0">
                <a:latin typeface="Corbel" panose="020B0503020204020204" pitchFamily="34" charset="0"/>
              </a:rPr>
              <a:t>σε Προσκλήσεις </a:t>
            </a:r>
            <a:r>
              <a:rPr lang="el-GR" sz="3600" dirty="0" smtClean="0">
                <a:latin typeface="Corbel" panose="020B0503020204020204" pitchFamily="34" charset="0"/>
              </a:rPr>
              <a:t>του ΕΣΠΑ (και </a:t>
            </a:r>
            <a:r>
              <a:rPr lang="el-GR" sz="3600" dirty="0">
                <a:latin typeface="Corbel" panose="020B0503020204020204" pitchFamily="34" charset="0"/>
              </a:rPr>
              <a:t>ειδικότερα του ΕΠ </a:t>
            </a:r>
            <a:r>
              <a:rPr lang="el-GR" sz="3600" dirty="0" smtClean="0">
                <a:latin typeface="Corbel" panose="020B0503020204020204" pitchFamily="34" charset="0"/>
              </a:rPr>
              <a:t>ΥΜΕΠΕΡΑΑ) και του Ταμείου </a:t>
            </a:r>
            <a:r>
              <a:rPr lang="el-GR" sz="3600" dirty="0">
                <a:latin typeface="Corbel" panose="020B0503020204020204" pitchFamily="34" charset="0"/>
              </a:rPr>
              <a:t>Συνοχής, </a:t>
            </a:r>
            <a:r>
              <a:rPr lang="el-GR" sz="3600" dirty="0" smtClean="0">
                <a:latin typeface="Corbel" panose="020B0503020204020204" pitchFamily="34" charset="0"/>
              </a:rPr>
              <a:t>για έργα </a:t>
            </a:r>
            <a:r>
              <a:rPr lang="el-GR" sz="3600" dirty="0">
                <a:latin typeface="Corbel" panose="020B0503020204020204" pitchFamily="34" charset="0"/>
              </a:rPr>
              <a:t>περιβαλλοντικής </a:t>
            </a:r>
            <a:r>
              <a:rPr lang="el-GR" sz="3600" dirty="0" smtClean="0">
                <a:latin typeface="Corbel" panose="020B0503020204020204" pitchFamily="34" charset="0"/>
              </a:rPr>
              <a:t>σημασίας</a:t>
            </a:r>
            <a:endParaRPr lang="el-GR" sz="3600" dirty="0">
              <a:latin typeface="Corbel" panose="020B0503020204020204" pitchFamily="34" charset="0"/>
            </a:endParaRPr>
          </a:p>
          <a:p>
            <a:endParaRPr lang="el-GR" dirty="0"/>
          </a:p>
        </p:txBody>
      </p:sp>
    </p:spTree>
    <p:extLst>
      <p:ext uri="{BB962C8B-B14F-4D97-AF65-F5344CB8AC3E}">
        <p14:creationId xmlns:p14="http://schemas.microsoft.com/office/powerpoint/2010/main" val="219462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smtClean="0"/>
              <a:t>Αντικείμενο μελών του Δικτύου</a:t>
            </a:r>
            <a:endParaRPr lang="el-GR" sz="4000" dirty="0"/>
          </a:p>
        </p:txBody>
      </p:sp>
      <p:sp>
        <p:nvSpPr>
          <p:cNvPr id="3" name="Content Placeholder 2"/>
          <p:cNvSpPr>
            <a:spLocks noGrp="1"/>
          </p:cNvSpPr>
          <p:nvPr>
            <p:ph idx="1"/>
          </p:nvPr>
        </p:nvSpPr>
        <p:spPr>
          <a:xfrm>
            <a:off x="502920" y="530352"/>
            <a:ext cx="8183880" cy="4770856"/>
          </a:xfrm>
        </p:spPr>
        <p:txBody>
          <a:bodyPr>
            <a:normAutofit/>
          </a:bodyPr>
          <a:lstStyle/>
          <a:p>
            <a:pPr marL="0" indent="0">
              <a:buNone/>
            </a:pPr>
            <a:r>
              <a:rPr lang="el-GR" sz="3600" dirty="0">
                <a:latin typeface="Corbel" panose="020B0503020204020204" pitchFamily="34" charset="0"/>
              </a:rPr>
              <a:t>Συστηματική ενημέρωση των Δήμων και των φορέων </a:t>
            </a:r>
            <a:r>
              <a:rPr lang="el-GR" sz="3600" dirty="0" smtClean="0">
                <a:latin typeface="Corbel" panose="020B0503020204020204" pitchFamily="34" charset="0"/>
              </a:rPr>
              <a:t>τους, δηλαδή </a:t>
            </a:r>
            <a:r>
              <a:rPr lang="el-GR" sz="3600" dirty="0">
                <a:latin typeface="Corbel" panose="020B0503020204020204" pitchFamily="34" charset="0"/>
              </a:rPr>
              <a:t>των συλλογικών και αποφασιστικών οργάνων τους αλλά και των Υπηρεσιών </a:t>
            </a:r>
            <a:r>
              <a:rPr lang="el-GR" sz="3600" dirty="0" smtClean="0">
                <a:latin typeface="Corbel" panose="020B0503020204020204" pitchFamily="34" charset="0"/>
              </a:rPr>
              <a:t>τους, σχετικά </a:t>
            </a:r>
            <a:r>
              <a:rPr lang="el-GR" sz="3600" dirty="0">
                <a:latin typeface="Corbel" panose="020B0503020204020204" pitchFamily="34" charset="0"/>
              </a:rPr>
              <a:t>με τις προσκλήσεις στον τομέα του Περιβάλλοντος που ενδιαφέρουν την Αυτοδιοίκηση </a:t>
            </a:r>
            <a:r>
              <a:rPr lang="el-GR" sz="3600" dirty="0" smtClean="0">
                <a:latin typeface="Corbel" panose="020B0503020204020204" pitchFamily="34" charset="0"/>
              </a:rPr>
              <a:t>και τους Φορείς</a:t>
            </a:r>
            <a:r>
              <a:rPr lang="el-GR" sz="3600" dirty="0">
                <a:latin typeface="Corbel" panose="020B0503020204020204" pitchFamily="34" charset="0"/>
              </a:rPr>
              <a:t>.</a:t>
            </a:r>
          </a:p>
          <a:p>
            <a:endParaRPr lang="el-GR" dirty="0"/>
          </a:p>
        </p:txBody>
      </p:sp>
    </p:spTree>
    <p:extLst>
      <p:ext uri="{BB962C8B-B14F-4D97-AF65-F5344CB8AC3E}">
        <p14:creationId xmlns:p14="http://schemas.microsoft.com/office/powerpoint/2010/main" val="3404858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smtClean="0"/>
              <a:t>Αντικείμενο μελών του Δικτύου</a:t>
            </a:r>
            <a:endParaRPr lang="el-GR" sz="4000" dirty="0"/>
          </a:p>
        </p:txBody>
      </p:sp>
      <p:sp>
        <p:nvSpPr>
          <p:cNvPr id="3" name="Content Placeholder 2"/>
          <p:cNvSpPr>
            <a:spLocks noGrp="1"/>
          </p:cNvSpPr>
          <p:nvPr>
            <p:ph idx="1"/>
          </p:nvPr>
        </p:nvSpPr>
        <p:spPr>
          <a:xfrm>
            <a:off x="502920" y="530352"/>
            <a:ext cx="8183880" cy="4626840"/>
          </a:xfrm>
        </p:spPr>
        <p:txBody>
          <a:bodyPr>
            <a:normAutofit/>
          </a:bodyPr>
          <a:lstStyle/>
          <a:p>
            <a:pPr marL="514350" indent="-514350">
              <a:buFont typeface="+mj-lt"/>
              <a:buAutoNum type="arabicPeriod"/>
            </a:pPr>
            <a:r>
              <a:rPr lang="el-GR" sz="4000" dirty="0" smtClean="0">
                <a:latin typeface="Corbel" panose="020B0503020204020204" pitchFamily="34" charset="0"/>
              </a:rPr>
              <a:t>Επισκέψεις και συμμετοχή σε Δημοτικά Συμβούλια των Δήμων της Περιφέρειας για την αναλυτική παρουσίαση των προσκλήσεων</a:t>
            </a:r>
          </a:p>
          <a:p>
            <a:pPr marL="514350" indent="-514350">
              <a:buFont typeface="+mj-lt"/>
              <a:buAutoNum type="arabicPeriod"/>
            </a:pPr>
            <a:r>
              <a:rPr lang="el-GR" sz="4000" dirty="0" smtClean="0">
                <a:latin typeface="Corbel" panose="020B0503020204020204" pitchFamily="34" charset="0"/>
              </a:rPr>
              <a:t>Ενημέρωση οργάνων ΔΕΥΑ και </a:t>
            </a:r>
            <a:r>
              <a:rPr lang="el-GR" sz="4000" dirty="0" smtClean="0">
                <a:latin typeface="Corbel" panose="020B0503020204020204" pitchFamily="34" charset="0"/>
              </a:rPr>
              <a:t>ΦΟΔΣΑ</a:t>
            </a:r>
            <a:endParaRPr lang="el-GR" sz="4000" dirty="0" smtClean="0">
              <a:latin typeface="Corbel" panose="020B0503020204020204" pitchFamily="34" charset="0"/>
            </a:endParaRPr>
          </a:p>
        </p:txBody>
      </p:sp>
    </p:spTree>
    <p:extLst>
      <p:ext uri="{BB962C8B-B14F-4D97-AF65-F5344CB8AC3E}">
        <p14:creationId xmlns:p14="http://schemas.microsoft.com/office/powerpoint/2010/main" val="2134678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Αντικείμενο μελών του Δικτύου</a:t>
            </a:r>
            <a:endParaRPr lang="el-GR" dirty="0"/>
          </a:p>
        </p:txBody>
      </p:sp>
      <p:sp>
        <p:nvSpPr>
          <p:cNvPr id="3" name="Content Placeholder 2"/>
          <p:cNvSpPr>
            <a:spLocks noGrp="1"/>
          </p:cNvSpPr>
          <p:nvPr>
            <p:ph idx="1"/>
          </p:nvPr>
        </p:nvSpPr>
        <p:spPr>
          <a:xfrm>
            <a:off x="502920" y="530352"/>
            <a:ext cx="8183880" cy="4770856"/>
          </a:xfrm>
        </p:spPr>
        <p:txBody>
          <a:bodyPr>
            <a:normAutofit lnSpcReduction="10000"/>
          </a:bodyPr>
          <a:lstStyle/>
          <a:p>
            <a:pPr marL="514350" indent="-514350">
              <a:buFont typeface="+mj-lt"/>
              <a:buAutoNum type="arabicPeriod" startAt="3"/>
            </a:pPr>
            <a:r>
              <a:rPr lang="el-GR" sz="3000" dirty="0">
                <a:latin typeface="Corbel" panose="020B0503020204020204" pitchFamily="34" charset="0"/>
              </a:rPr>
              <a:t>Συμμετοχή σε συσκέψεις και τεχνικά εργαστήρια με στελέχη των τεχνικών υπηρεσιών και των υπηρεσιών προγραμματισμού των ενδιαφερόμενων </a:t>
            </a:r>
            <a:r>
              <a:rPr lang="el-GR" sz="3000" dirty="0" smtClean="0">
                <a:latin typeface="Corbel" panose="020B0503020204020204" pitchFamily="34" charset="0"/>
              </a:rPr>
              <a:t>Δήμων, με </a:t>
            </a:r>
            <a:r>
              <a:rPr lang="el-GR" sz="3000" dirty="0">
                <a:latin typeface="Corbel" panose="020B0503020204020204" pitchFamily="34" charset="0"/>
              </a:rPr>
              <a:t>συμμετοχή τουλάχιστον  δύο (2) </a:t>
            </a:r>
            <a:r>
              <a:rPr lang="el-GR" sz="3000" dirty="0" smtClean="0">
                <a:latin typeface="Corbel" panose="020B0503020204020204" pitchFamily="34" charset="0"/>
              </a:rPr>
              <a:t>Δήμων, </a:t>
            </a:r>
            <a:r>
              <a:rPr lang="el-GR" sz="3000" dirty="0">
                <a:latin typeface="Corbel" panose="020B0503020204020204" pitchFamily="34" charset="0"/>
              </a:rPr>
              <a:t>για την ενημέρωσή τους σε σχέση με την φιλοσοφία και την δομή της κάθε πρόσκλησης αλλά και τις ειδικές προϋποθέσεις της (εξειδίκευση, αποκωδικοποίηση, χρηστικές πληροφορίες,  σημεία - κλειδιά και οδηγίες).</a:t>
            </a:r>
          </a:p>
          <a:p>
            <a:endParaRPr lang="el-GR" dirty="0"/>
          </a:p>
        </p:txBody>
      </p:sp>
    </p:spTree>
    <p:extLst>
      <p:ext uri="{BB962C8B-B14F-4D97-AF65-F5344CB8AC3E}">
        <p14:creationId xmlns:p14="http://schemas.microsoft.com/office/powerpoint/2010/main" val="3133668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Αντικείμενο μελών του Δικτύου</a:t>
            </a:r>
            <a:endParaRPr lang="el-GR" dirty="0"/>
          </a:p>
        </p:txBody>
      </p:sp>
      <p:sp>
        <p:nvSpPr>
          <p:cNvPr id="3" name="Θέση περιεχομένου 2"/>
          <p:cNvSpPr>
            <a:spLocks noGrp="1"/>
          </p:cNvSpPr>
          <p:nvPr>
            <p:ph idx="1"/>
          </p:nvPr>
        </p:nvSpPr>
        <p:spPr>
          <a:xfrm>
            <a:off x="502920" y="530352"/>
            <a:ext cx="8183880" cy="4914872"/>
          </a:xfrm>
        </p:spPr>
        <p:txBody>
          <a:bodyPr>
            <a:normAutofit/>
          </a:bodyPr>
          <a:lstStyle/>
          <a:p>
            <a:pPr marL="742950" lvl="0" indent="-742950">
              <a:buFont typeface="+mj-lt"/>
              <a:buAutoNum type="arabicPeriod" startAt="4"/>
            </a:pPr>
            <a:r>
              <a:rPr lang="el-GR" sz="4000" dirty="0" smtClean="0">
                <a:latin typeface="Corbel" panose="020B0503020204020204" pitchFamily="34" charset="0"/>
              </a:rPr>
              <a:t>Εξέταση </a:t>
            </a:r>
            <a:r>
              <a:rPr lang="el-GR" sz="4000" dirty="0">
                <a:latin typeface="Corbel" panose="020B0503020204020204" pitchFamily="34" charset="0"/>
              </a:rPr>
              <a:t>των προτεινόμενων δράσεων των Δήμων βάσει της στόχευσης, του αντικειμένου,  των ειδικών χαρακτηριστικών της κάθε πρόσκλησης και των απαιτούμενων συνοδευτικών εντύπων.</a:t>
            </a:r>
          </a:p>
          <a:p>
            <a:pPr marL="0" indent="0">
              <a:buNone/>
            </a:pPr>
            <a:endParaRPr lang="el-GR" dirty="0"/>
          </a:p>
        </p:txBody>
      </p:sp>
    </p:spTree>
    <p:extLst>
      <p:ext uri="{BB962C8B-B14F-4D97-AF65-F5344CB8AC3E}">
        <p14:creationId xmlns:p14="http://schemas.microsoft.com/office/powerpoint/2010/main" val="961804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smtClean="0"/>
              <a:t>Το αντικείμενο του έργου του Δικτύου</a:t>
            </a:r>
            <a:endParaRPr lang="el-GR" sz="4000" dirty="0"/>
          </a:p>
        </p:txBody>
      </p:sp>
      <p:sp>
        <p:nvSpPr>
          <p:cNvPr id="3" name="Content Placeholder 2"/>
          <p:cNvSpPr>
            <a:spLocks noGrp="1"/>
          </p:cNvSpPr>
          <p:nvPr>
            <p:ph idx="1"/>
          </p:nvPr>
        </p:nvSpPr>
        <p:spPr/>
        <p:txBody>
          <a:bodyPr>
            <a:normAutofit lnSpcReduction="10000"/>
          </a:bodyPr>
          <a:lstStyle/>
          <a:p>
            <a:pPr marL="742950" indent="-742950">
              <a:buFont typeface="+mj-lt"/>
              <a:buAutoNum type="arabicPeriod" startAt="5"/>
            </a:pPr>
            <a:r>
              <a:rPr lang="el-GR" sz="4000" dirty="0">
                <a:latin typeface="Corbel" panose="020B0503020204020204" pitchFamily="34" charset="0"/>
              </a:rPr>
              <a:t>Συγκέντρωση και αποστολή προς την </a:t>
            </a:r>
            <a:r>
              <a:rPr lang="el-GR" sz="4000" dirty="0" smtClean="0">
                <a:latin typeface="Corbel" panose="020B0503020204020204" pitchFamily="34" charset="0"/>
              </a:rPr>
              <a:t>Κεντρική Ομάδα Υποστήριξης ενημερωτικών </a:t>
            </a:r>
            <a:r>
              <a:rPr lang="el-GR" sz="4000" dirty="0">
                <a:latin typeface="Corbel" panose="020B0503020204020204" pitchFamily="34" charset="0"/>
              </a:rPr>
              <a:t>εκθέσεων σε σχέση με τις ανάγκες οριζόντιας υποστήριξης των δικαιούχων σε έργα περιβάλλοντος</a:t>
            </a:r>
          </a:p>
          <a:p>
            <a:endParaRPr lang="el-GR" dirty="0"/>
          </a:p>
        </p:txBody>
      </p:sp>
    </p:spTree>
    <p:extLst>
      <p:ext uri="{BB962C8B-B14F-4D97-AF65-F5344CB8AC3E}">
        <p14:creationId xmlns:p14="http://schemas.microsoft.com/office/powerpoint/2010/main" val="1376082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301208"/>
            <a:ext cx="8183880" cy="733832"/>
          </a:xfrm>
        </p:spPr>
        <p:txBody>
          <a:bodyPr>
            <a:normAutofit/>
          </a:bodyPr>
          <a:lstStyle/>
          <a:p>
            <a:r>
              <a:rPr lang="el-GR" sz="4000" dirty="0" smtClean="0"/>
              <a:t>Το αντικείμενο εργασίας </a:t>
            </a:r>
            <a:endParaRPr lang="el-GR" sz="4000" dirty="0"/>
          </a:p>
        </p:txBody>
      </p:sp>
      <p:sp>
        <p:nvSpPr>
          <p:cNvPr id="3" name="Θέση περιεχομένου 2"/>
          <p:cNvSpPr>
            <a:spLocks noGrp="1"/>
          </p:cNvSpPr>
          <p:nvPr>
            <p:ph idx="1"/>
          </p:nvPr>
        </p:nvSpPr>
        <p:spPr>
          <a:xfrm>
            <a:off x="502920" y="530352"/>
            <a:ext cx="8183880" cy="4842864"/>
          </a:xfrm>
        </p:spPr>
        <p:txBody>
          <a:bodyPr>
            <a:noAutofit/>
          </a:bodyPr>
          <a:lstStyle/>
          <a:p>
            <a:pPr marL="514350" lvl="0" indent="-514350">
              <a:buFont typeface="+mj-lt"/>
              <a:buAutoNum type="arabicPeriod" startAt="6"/>
            </a:pPr>
            <a:r>
              <a:rPr lang="el-GR" sz="3200" dirty="0" smtClean="0">
                <a:latin typeface="Corbel" panose="020B0503020204020204" pitchFamily="34" charset="0"/>
              </a:rPr>
              <a:t>Παρακολούθηση </a:t>
            </a:r>
            <a:r>
              <a:rPr lang="el-GR" sz="3200" dirty="0">
                <a:latin typeface="Corbel" panose="020B0503020204020204" pitchFamily="34" charset="0"/>
              </a:rPr>
              <a:t>των </a:t>
            </a:r>
            <a:r>
              <a:rPr lang="el-GR" sz="3200" dirty="0" smtClean="0">
                <a:latin typeface="Corbel" panose="020B0503020204020204" pitchFamily="34" charset="0"/>
              </a:rPr>
              <a:t>ώριμων </a:t>
            </a:r>
            <a:r>
              <a:rPr lang="el-GR" sz="3200" dirty="0">
                <a:latin typeface="Corbel" panose="020B0503020204020204" pitchFamily="34" charset="0"/>
              </a:rPr>
              <a:t>Έργων των Φορέων της </a:t>
            </a:r>
            <a:r>
              <a:rPr lang="el-GR" sz="3200" dirty="0" smtClean="0">
                <a:latin typeface="Corbel" panose="020B0503020204020204" pitchFamily="34" charset="0"/>
              </a:rPr>
              <a:t>Τ.Α., </a:t>
            </a:r>
            <a:r>
              <a:rPr lang="el-GR" sz="3200" dirty="0">
                <a:latin typeface="Corbel" panose="020B0503020204020204" pitchFamily="34" charset="0"/>
              </a:rPr>
              <a:t>πριν από την έκδοση των προσκλήσεων αλλά και μετά την λήξη αυτών και κατάρτιση «ΠΙΝΑΚΑ ΩΡΙΜΩΝ ΕΡΓΩΝ» τα οποία για διάφορους λόγους δεν θα ενταχθούν σε κάποιο πρόγραμμα συγχρηματοδοτούμενο και θα αποτελούν μία δεξαμενή μελλοντικής αξιοποίησης χρηματοδοτικών </a:t>
            </a:r>
            <a:r>
              <a:rPr lang="el-GR" sz="3200" dirty="0" smtClean="0">
                <a:latin typeface="Corbel" panose="020B0503020204020204" pitchFamily="34" charset="0"/>
              </a:rPr>
              <a:t>εργαλείων</a:t>
            </a:r>
            <a:endParaRPr lang="el-GR" sz="3200" dirty="0"/>
          </a:p>
        </p:txBody>
      </p:sp>
    </p:spTree>
    <p:extLst>
      <p:ext uri="{BB962C8B-B14F-4D97-AF65-F5344CB8AC3E}">
        <p14:creationId xmlns:p14="http://schemas.microsoft.com/office/powerpoint/2010/main" val="3112249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225</TotalTime>
  <Words>702</Words>
  <Application>Microsoft Office PowerPoint</Application>
  <PresentationFormat>On-screen Show (4:3)</PresentationFormat>
  <Paragraphs>74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Corbel</vt:lpstr>
      <vt:lpstr>Verdana</vt:lpstr>
      <vt:lpstr>Wingdings</vt:lpstr>
      <vt:lpstr>Wingdings 2</vt:lpstr>
      <vt:lpstr>Άποψη</vt:lpstr>
      <vt:lpstr>«Δίκτυο Εξωτερικών Συνεργατών για την υποστήριξη των Δήμων και των φορέων τους στην υλοποίηση έργων του ΕΠ του ΥΜΕΠΕΡΑΑ 2014-2020» </vt:lpstr>
      <vt:lpstr>Οι ανάγκες των Δήμων</vt:lpstr>
      <vt:lpstr>Σκοπός του έργου</vt:lpstr>
      <vt:lpstr>Αντικείμενο μελών του Δικτύου</vt:lpstr>
      <vt:lpstr>Αντικείμενο μελών του Δικτύου</vt:lpstr>
      <vt:lpstr>Αντικείμενο μελών του Δικτύου</vt:lpstr>
      <vt:lpstr>Αντικείμενο μελών του Δικτύου</vt:lpstr>
      <vt:lpstr>Το αντικείμενο του έργου του Δικτύου</vt:lpstr>
      <vt:lpstr>Το αντικείμενο εργασίας </vt:lpstr>
      <vt:lpstr>Η συνεργασία με τις ΠΕΔ</vt:lpstr>
      <vt:lpstr>Κατανομή έργου μεταξύ των μελών του Δικτύου</vt:lpstr>
      <vt:lpstr>Αντικείμενο ΚΟΥ</vt:lpstr>
      <vt:lpstr>Αντικείμενο ΚΟΥ</vt:lpstr>
      <vt:lpstr>Αντικείμενο ΚΟΥ</vt:lpstr>
      <vt:lpstr>Αντικείμενο ΚΟΥ</vt:lpstr>
      <vt:lpstr>Ημερίδες </vt:lpstr>
      <vt:lpstr>Ηλεκτρονική πλατφόρμα επικοινωνίας</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«Δίκτυο Εξωτερικών Συνεργατών για την υποστήριξη των Δήμων και των φορέων τους στην υλοποίηση έργων του ΕΠ του ΥΜΕΠΕΡΑΑ 2014-2020»</dc:title>
  <dc:creator>Flegga</dc:creator>
  <cp:lastModifiedBy>DELL</cp:lastModifiedBy>
  <cp:revision>20</cp:revision>
  <dcterms:created xsi:type="dcterms:W3CDTF">2018-06-13T11:47:33Z</dcterms:created>
  <dcterms:modified xsi:type="dcterms:W3CDTF">2018-06-24T19:15:26Z</dcterms:modified>
</cp:coreProperties>
</file>